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22649-9823-49BE-9419-A859C4E6F0C0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6F356-6126-4551-9932-BAED982CB8E2}">
      <dgm:prSet phldrT="[Текст]" custT="1"/>
      <dgm:spPr/>
      <dgm:t>
        <a:bodyPr/>
        <a:lstStyle/>
        <a:p>
          <a:r>
            <a:rPr lang="ru-RU" sz="2000" b="1" dirty="0" smtClean="0">
              <a:latin typeface="Century Schoolbook" pitchFamily="18" charset="0"/>
            </a:rPr>
            <a:t>Биологические</a:t>
          </a:r>
          <a:endParaRPr lang="ru-RU" sz="2000" dirty="0">
            <a:latin typeface="Century Schoolbook" pitchFamily="18" charset="0"/>
          </a:endParaRPr>
        </a:p>
      </dgm:t>
    </dgm:pt>
    <dgm:pt modelId="{258B51AA-2B5E-4F34-8073-16402A63AB51}" type="parTrans" cxnId="{E6BDBAFA-A76A-4EB0-9524-8B6E11C0D088}">
      <dgm:prSet/>
      <dgm:spPr/>
      <dgm:t>
        <a:bodyPr/>
        <a:lstStyle/>
        <a:p>
          <a:endParaRPr lang="ru-RU"/>
        </a:p>
      </dgm:t>
    </dgm:pt>
    <dgm:pt modelId="{61E41400-A802-469B-949B-D0C7518DE5A4}" type="sibTrans" cxnId="{E6BDBAFA-A76A-4EB0-9524-8B6E11C0D088}">
      <dgm:prSet/>
      <dgm:spPr/>
      <dgm:t>
        <a:bodyPr/>
        <a:lstStyle/>
        <a:p>
          <a:endParaRPr lang="ru-RU"/>
        </a:p>
      </dgm:t>
    </dgm:pt>
    <dgm:pt modelId="{E68EB36E-7A1E-48C8-B3E7-4BF1F0F93E2E}">
      <dgm:prSet phldrT="[Текст]"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Гипоксия плода во время беременности и родов.</a:t>
          </a:r>
          <a:endParaRPr lang="ru-RU" sz="1200" dirty="0">
            <a:latin typeface="Century Schoolbook" pitchFamily="18" charset="0"/>
          </a:endParaRPr>
        </a:p>
      </dgm:t>
    </dgm:pt>
    <dgm:pt modelId="{F37B2456-5324-46B0-872E-2AB446EC05B8}" type="parTrans" cxnId="{C65AC2B3-75B5-4809-807E-F84E7C1775AF}">
      <dgm:prSet/>
      <dgm:spPr/>
      <dgm:t>
        <a:bodyPr/>
        <a:lstStyle/>
        <a:p>
          <a:endParaRPr lang="ru-RU"/>
        </a:p>
      </dgm:t>
    </dgm:pt>
    <dgm:pt modelId="{6E091840-6366-46BD-AB02-66621CD270A8}" type="sibTrans" cxnId="{C65AC2B3-75B5-4809-807E-F84E7C1775AF}">
      <dgm:prSet/>
      <dgm:spPr/>
      <dgm:t>
        <a:bodyPr/>
        <a:lstStyle/>
        <a:p>
          <a:endParaRPr lang="ru-RU"/>
        </a:p>
      </dgm:t>
    </dgm:pt>
    <dgm:pt modelId="{F9834824-3902-4834-875B-83173B1A3D14}">
      <dgm:prSet phldrT="[Текст]" custT="1"/>
      <dgm:spPr/>
      <dgm:t>
        <a:bodyPr/>
        <a:lstStyle/>
        <a:p>
          <a:r>
            <a:rPr lang="ru-RU" sz="2000" b="1" dirty="0" smtClean="0">
              <a:latin typeface="Century Schoolbook" pitchFamily="18" charset="0"/>
            </a:rPr>
            <a:t>Психосоциальные</a:t>
          </a:r>
          <a:r>
            <a:rPr lang="ru-RU" sz="1500" b="1" dirty="0" smtClean="0"/>
            <a:t> </a:t>
          </a:r>
          <a:endParaRPr lang="ru-RU" sz="1500" dirty="0"/>
        </a:p>
      </dgm:t>
    </dgm:pt>
    <dgm:pt modelId="{029E924E-081E-4908-8080-61B3A3ABE3AB}" type="parTrans" cxnId="{17AF8554-B16A-4058-853B-349E989438F9}">
      <dgm:prSet/>
      <dgm:spPr/>
      <dgm:t>
        <a:bodyPr/>
        <a:lstStyle/>
        <a:p>
          <a:endParaRPr lang="ru-RU"/>
        </a:p>
      </dgm:t>
    </dgm:pt>
    <dgm:pt modelId="{53BEE45C-3A72-481B-8E44-A0E41D0BA34C}" type="sibTrans" cxnId="{17AF8554-B16A-4058-853B-349E989438F9}">
      <dgm:prSet/>
      <dgm:spPr/>
      <dgm:t>
        <a:bodyPr/>
        <a:lstStyle/>
        <a:p>
          <a:endParaRPr lang="ru-RU"/>
        </a:p>
      </dgm:t>
    </dgm:pt>
    <dgm:pt modelId="{6219BA12-3D0B-4724-81D3-023BB7262514}">
      <dgm:prSet phldrT="[Текст]"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Низкое социальное положение семьи.</a:t>
          </a:r>
          <a:endParaRPr lang="ru-RU" sz="1200" dirty="0">
            <a:latin typeface="Century Schoolbook" pitchFamily="18" charset="0"/>
          </a:endParaRPr>
        </a:p>
      </dgm:t>
    </dgm:pt>
    <dgm:pt modelId="{F62FB176-D0D8-4A83-8E06-7AA4F553765C}" type="parTrans" cxnId="{D480DD12-F05C-4D53-B570-0ED518E272B1}">
      <dgm:prSet/>
      <dgm:spPr/>
      <dgm:t>
        <a:bodyPr/>
        <a:lstStyle/>
        <a:p>
          <a:endParaRPr lang="ru-RU"/>
        </a:p>
      </dgm:t>
    </dgm:pt>
    <dgm:pt modelId="{5F43D7F9-5549-475B-B534-97A2EB22A5CD}" type="sibTrans" cxnId="{D480DD12-F05C-4D53-B570-0ED518E272B1}">
      <dgm:prSet/>
      <dgm:spPr/>
      <dgm:t>
        <a:bodyPr/>
        <a:lstStyle/>
        <a:p>
          <a:endParaRPr lang="ru-RU"/>
        </a:p>
      </dgm:t>
    </dgm:pt>
    <dgm:pt modelId="{A0991574-2C94-4B55-A0E9-A95EBBAD245D}">
      <dgm:prSet phldrT="[Текст]" custT="1"/>
      <dgm:spPr/>
      <dgm:t>
        <a:bodyPr/>
        <a:lstStyle/>
        <a:p>
          <a:r>
            <a:rPr lang="ru-RU" sz="1600" b="1" dirty="0" smtClean="0">
              <a:latin typeface="Century Schoolbook" pitchFamily="18" charset="0"/>
            </a:rPr>
            <a:t>Генетические </a:t>
          </a:r>
        </a:p>
        <a:p>
          <a:r>
            <a:rPr lang="ru-RU" sz="1600" b="1" dirty="0" smtClean="0">
              <a:latin typeface="Century Schoolbook" pitchFamily="18" charset="0"/>
            </a:rPr>
            <a:t> Экологические</a:t>
          </a:r>
          <a:endParaRPr lang="ru-RU" sz="1600" dirty="0">
            <a:latin typeface="Century Schoolbook" pitchFamily="18" charset="0"/>
          </a:endParaRPr>
        </a:p>
      </dgm:t>
    </dgm:pt>
    <dgm:pt modelId="{7A7336AF-9638-4100-83A9-0E91C121964E}" type="parTrans" cxnId="{6FE886FC-7EFE-4DC5-9A6C-439AA5D80125}">
      <dgm:prSet/>
      <dgm:spPr/>
      <dgm:t>
        <a:bodyPr/>
        <a:lstStyle/>
        <a:p>
          <a:endParaRPr lang="ru-RU"/>
        </a:p>
      </dgm:t>
    </dgm:pt>
    <dgm:pt modelId="{02DEF382-76B0-4856-941A-29BEE6335043}" type="sibTrans" cxnId="{6FE886FC-7EFE-4DC5-9A6C-439AA5D80125}">
      <dgm:prSet/>
      <dgm:spPr/>
      <dgm:t>
        <a:bodyPr/>
        <a:lstStyle/>
        <a:p>
          <a:endParaRPr lang="ru-RU"/>
        </a:p>
      </dgm:t>
    </dgm:pt>
    <dgm:pt modelId="{C284C4AD-58D7-4F68-BBE7-28958961EC1C}">
      <dgm:prSet phldrT="[Текст]"/>
      <dgm:spPr/>
      <dgm:t>
        <a:bodyPr/>
        <a:lstStyle/>
        <a:p>
          <a:r>
            <a:rPr lang="ru-RU" dirty="0" smtClean="0">
              <a:latin typeface="Century Schoolbook" pitchFamily="18" charset="0"/>
            </a:rPr>
            <a:t>Наследственность СДВГ подтверждается у 50 % людей с этим синдромом.</a:t>
          </a:r>
          <a:endParaRPr lang="ru-RU" dirty="0">
            <a:latin typeface="Century Schoolbook" pitchFamily="18" charset="0"/>
          </a:endParaRPr>
        </a:p>
      </dgm:t>
    </dgm:pt>
    <dgm:pt modelId="{BB389BE8-09A4-49CB-B372-23A41FDEA02C}" type="parTrans" cxnId="{D975EE91-8F6E-4A6F-9857-9F0F39DE02DA}">
      <dgm:prSet/>
      <dgm:spPr/>
      <dgm:t>
        <a:bodyPr/>
        <a:lstStyle/>
        <a:p>
          <a:endParaRPr lang="ru-RU"/>
        </a:p>
      </dgm:t>
    </dgm:pt>
    <dgm:pt modelId="{29163E28-865B-48FB-8F4C-927BEB588FB3}" type="sibTrans" cxnId="{D975EE91-8F6E-4A6F-9857-9F0F39DE02DA}">
      <dgm:prSet/>
      <dgm:spPr/>
      <dgm:t>
        <a:bodyPr/>
        <a:lstStyle/>
        <a:p>
          <a:endParaRPr lang="ru-RU"/>
        </a:p>
      </dgm:t>
    </dgm:pt>
    <dgm:pt modelId="{0108B2F2-B1C6-4560-B0A5-27F3B573CC94}">
      <dgm:prSet phldrT="[Текст]"/>
      <dgm:spPr/>
      <dgm:t>
        <a:bodyPr/>
        <a:lstStyle/>
        <a:p>
          <a:r>
            <a:rPr lang="ru-RU" dirty="0" smtClean="0">
              <a:latin typeface="Century Schoolbook" pitchFamily="18" charset="0"/>
            </a:rPr>
            <a:t>Экология и сбалансированность питания также влияют на общее состояние здоровья детей и на развитие их нервной системы.</a:t>
          </a:r>
          <a:endParaRPr lang="ru-RU" dirty="0">
            <a:latin typeface="Century Schoolbook" pitchFamily="18" charset="0"/>
          </a:endParaRPr>
        </a:p>
      </dgm:t>
    </dgm:pt>
    <dgm:pt modelId="{471B0659-0A6A-4BDE-991C-558CC6AD51C9}" type="parTrans" cxnId="{DD9668D3-D3E9-4612-A265-9769CEA9C033}">
      <dgm:prSet/>
      <dgm:spPr/>
      <dgm:t>
        <a:bodyPr/>
        <a:lstStyle/>
        <a:p>
          <a:endParaRPr lang="ru-RU"/>
        </a:p>
      </dgm:t>
    </dgm:pt>
    <dgm:pt modelId="{B8AC1CC7-D787-42EB-BFFF-2732D16C5AE6}" type="sibTrans" cxnId="{DD9668D3-D3E9-4612-A265-9769CEA9C033}">
      <dgm:prSet/>
      <dgm:spPr/>
      <dgm:t>
        <a:bodyPr/>
        <a:lstStyle/>
        <a:p>
          <a:endParaRPr lang="ru-RU"/>
        </a:p>
      </dgm:t>
    </dgm:pt>
    <dgm:pt modelId="{11B6F37E-1385-43F3-8B9F-BE8246AC2E65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Нарушения течения беременности и родов.</a:t>
          </a:r>
          <a:endParaRPr lang="ru-RU" sz="1200" dirty="0">
            <a:latin typeface="Century Schoolbook" pitchFamily="18" charset="0"/>
          </a:endParaRPr>
        </a:p>
      </dgm:t>
    </dgm:pt>
    <dgm:pt modelId="{9E753084-72C4-4242-9F8E-EA5E62B938F5}" type="parTrans" cxnId="{72584CD1-9A49-4B3F-916A-00C3D439BE7E}">
      <dgm:prSet/>
      <dgm:spPr/>
      <dgm:t>
        <a:bodyPr/>
        <a:lstStyle/>
        <a:p>
          <a:endParaRPr lang="ru-RU"/>
        </a:p>
      </dgm:t>
    </dgm:pt>
    <dgm:pt modelId="{6A8F3541-7D27-484A-945A-4AC2DCDC20FB}" type="sibTrans" cxnId="{72584CD1-9A49-4B3F-916A-00C3D439BE7E}">
      <dgm:prSet/>
      <dgm:spPr/>
      <dgm:t>
        <a:bodyPr/>
        <a:lstStyle/>
        <a:p>
          <a:endParaRPr lang="ru-RU"/>
        </a:p>
      </dgm:t>
    </dgm:pt>
    <dgm:pt modelId="{535040FA-2B58-4D31-984E-1BA822364922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Недоношенность и </a:t>
          </a:r>
          <a:r>
            <a:rPr lang="ru-RU" sz="1200" dirty="0" err="1" smtClean="0">
              <a:latin typeface="Century Schoolbook" pitchFamily="18" charset="0"/>
            </a:rPr>
            <a:t>переношенность</a:t>
          </a:r>
          <a:r>
            <a:rPr lang="ru-RU" sz="1200" dirty="0" smtClean="0">
              <a:latin typeface="Century Schoolbook" pitchFamily="18" charset="0"/>
            </a:rPr>
            <a:t>.</a:t>
          </a:r>
          <a:endParaRPr lang="ru-RU" sz="1200" dirty="0">
            <a:latin typeface="Century Schoolbook" pitchFamily="18" charset="0"/>
          </a:endParaRPr>
        </a:p>
      </dgm:t>
    </dgm:pt>
    <dgm:pt modelId="{816CD9FF-5F83-4D3D-A73F-C38D9B049E59}" type="parTrans" cxnId="{FA701F4B-889F-4972-B108-BDDEC3532EAF}">
      <dgm:prSet/>
      <dgm:spPr/>
      <dgm:t>
        <a:bodyPr/>
        <a:lstStyle/>
        <a:p>
          <a:endParaRPr lang="ru-RU"/>
        </a:p>
      </dgm:t>
    </dgm:pt>
    <dgm:pt modelId="{C3D9DBCF-487F-4EA1-8DE4-48794E8DE775}" type="sibTrans" cxnId="{FA701F4B-889F-4972-B108-BDDEC3532EAF}">
      <dgm:prSet/>
      <dgm:spPr/>
      <dgm:t>
        <a:bodyPr/>
        <a:lstStyle/>
        <a:p>
          <a:endParaRPr lang="ru-RU"/>
        </a:p>
      </dgm:t>
    </dgm:pt>
    <dgm:pt modelId="{88E28062-E935-4898-AD54-29D3C08A33A3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Внутриутробная гипотрофия.</a:t>
          </a:r>
          <a:endParaRPr lang="ru-RU" sz="1200" dirty="0">
            <a:latin typeface="Century Schoolbook" pitchFamily="18" charset="0"/>
          </a:endParaRPr>
        </a:p>
      </dgm:t>
    </dgm:pt>
    <dgm:pt modelId="{42921AA3-823A-4B0E-B9F7-CE74361AE5D2}" type="parTrans" cxnId="{831D74E5-9264-4B3F-9786-FB8DFB82F298}">
      <dgm:prSet/>
      <dgm:spPr/>
      <dgm:t>
        <a:bodyPr/>
        <a:lstStyle/>
        <a:p>
          <a:endParaRPr lang="ru-RU"/>
        </a:p>
      </dgm:t>
    </dgm:pt>
    <dgm:pt modelId="{82DCB1D6-B372-4939-8D2C-FD144F9C5773}" type="sibTrans" cxnId="{831D74E5-9264-4B3F-9786-FB8DFB82F298}">
      <dgm:prSet/>
      <dgm:spPr/>
      <dgm:t>
        <a:bodyPr/>
        <a:lstStyle/>
        <a:p>
          <a:endParaRPr lang="ru-RU"/>
        </a:p>
      </dgm:t>
    </dgm:pt>
    <dgm:pt modelId="{BD0ED8D8-6293-44D3-B275-93487D69DB32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Беременность до 20 лет и после 40.</a:t>
          </a:r>
          <a:endParaRPr lang="ru-RU" sz="1200" dirty="0">
            <a:latin typeface="Century Schoolbook" pitchFamily="18" charset="0"/>
          </a:endParaRPr>
        </a:p>
      </dgm:t>
    </dgm:pt>
    <dgm:pt modelId="{689AC6BB-C23D-4B4E-A5EC-A4858D6F1BEE}" type="parTrans" cxnId="{B7DC935C-B3A3-4FB1-BF50-622981549DE0}">
      <dgm:prSet/>
      <dgm:spPr/>
      <dgm:t>
        <a:bodyPr/>
        <a:lstStyle/>
        <a:p>
          <a:endParaRPr lang="ru-RU"/>
        </a:p>
      </dgm:t>
    </dgm:pt>
    <dgm:pt modelId="{573E6E3B-D68D-42EE-8B45-9F685F717EE6}" type="sibTrans" cxnId="{B7DC935C-B3A3-4FB1-BF50-622981549DE0}">
      <dgm:prSet/>
      <dgm:spPr/>
      <dgm:t>
        <a:bodyPr/>
        <a:lstStyle/>
        <a:p>
          <a:endParaRPr lang="ru-RU"/>
        </a:p>
      </dgm:t>
    </dgm:pt>
    <dgm:pt modelId="{FCC33447-5460-4345-988C-72B9832C94D8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Употребление матерью алкоголя, лекарственных препаратов во время беременности, курение.</a:t>
          </a:r>
          <a:endParaRPr lang="ru-RU" sz="1200" dirty="0">
            <a:latin typeface="Century Schoolbook" pitchFamily="18" charset="0"/>
          </a:endParaRPr>
        </a:p>
      </dgm:t>
    </dgm:pt>
    <dgm:pt modelId="{1F2E72E3-3D6A-480B-B87F-6A237EDCE3AF}" type="parTrans" cxnId="{BA8A11EC-7190-4A99-8A77-5E5133BDBF8E}">
      <dgm:prSet/>
      <dgm:spPr/>
      <dgm:t>
        <a:bodyPr/>
        <a:lstStyle/>
        <a:p>
          <a:endParaRPr lang="ru-RU"/>
        </a:p>
      </dgm:t>
    </dgm:pt>
    <dgm:pt modelId="{5CFAAAEA-7021-4FEC-B291-B9C3DEB213A0}" type="sibTrans" cxnId="{BA8A11EC-7190-4A99-8A77-5E5133BDBF8E}">
      <dgm:prSet/>
      <dgm:spPr/>
      <dgm:t>
        <a:bodyPr/>
        <a:lstStyle/>
        <a:p>
          <a:endParaRPr lang="ru-RU"/>
        </a:p>
      </dgm:t>
    </dgm:pt>
    <dgm:pt modelId="{50BDD156-096A-4EBE-B4E5-EA8C9BB2C6E8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Алкоголизм родителей.</a:t>
          </a:r>
          <a:endParaRPr lang="ru-RU" sz="1200" dirty="0">
            <a:latin typeface="Century Schoolbook" pitchFamily="18" charset="0"/>
          </a:endParaRPr>
        </a:p>
      </dgm:t>
    </dgm:pt>
    <dgm:pt modelId="{22DEF17D-A9C3-41DF-8329-25C3FC35F198}" type="parTrans" cxnId="{F85B8B28-E201-473B-AF61-ABE715361220}">
      <dgm:prSet/>
      <dgm:spPr/>
      <dgm:t>
        <a:bodyPr/>
        <a:lstStyle/>
        <a:p>
          <a:endParaRPr lang="ru-RU"/>
        </a:p>
      </dgm:t>
    </dgm:pt>
    <dgm:pt modelId="{B078B356-F21E-4D46-B283-A6088BB59831}" type="sibTrans" cxnId="{F85B8B28-E201-473B-AF61-ABE715361220}">
      <dgm:prSet/>
      <dgm:spPr/>
      <dgm:t>
        <a:bodyPr/>
        <a:lstStyle/>
        <a:p>
          <a:endParaRPr lang="ru-RU"/>
        </a:p>
      </dgm:t>
    </dgm:pt>
    <dgm:pt modelId="{D4409D1F-0CDA-444D-B085-A00AE9ECAD1A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Тяжелые разногласия между родителями.</a:t>
          </a:r>
          <a:endParaRPr lang="ru-RU" sz="1200" dirty="0">
            <a:latin typeface="Century Schoolbook" pitchFamily="18" charset="0"/>
          </a:endParaRPr>
        </a:p>
      </dgm:t>
    </dgm:pt>
    <dgm:pt modelId="{985C6E4B-64D5-4774-94C8-1E6DA7F5884B}" type="parTrans" cxnId="{4FF852B5-ADF8-42A0-BEF8-2F3EDDC62A8D}">
      <dgm:prSet/>
      <dgm:spPr/>
      <dgm:t>
        <a:bodyPr/>
        <a:lstStyle/>
        <a:p>
          <a:endParaRPr lang="ru-RU"/>
        </a:p>
      </dgm:t>
    </dgm:pt>
    <dgm:pt modelId="{ADA352A6-BBDC-4B40-ABF0-32A8EBCE76A1}" type="sibTrans" cxnId="{4FF852B5-ADF8-42A0-BEF8-2F3EDDC62A8D}">
      <dgm:prSet/>
      <dgm:spPr/>
      <dgm:t>
        <a:bodyPr/>
        <a:lstStyle/>
        <a:p>
          <a:endParaRPr lang="ru-RU"/>
        </a:p>
      </dgm:t>
    </dgm:pt>
    <dgm:pt modelId="{B58EE2A0-0AC4-456D-9756-47BAB2C6D4D5}" type="pres">
      <dgm:prSet presAssocID="{AFF22649-9823-49BE-9419-A859C4E6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31EFFD-CA4E-492A-A4C8-DF5671C83663}" type="pres">
      <dgm:prSet presAssocID="{A7C6F356-6126-4551-9932-BAED982CB8E2}" presName="compositeNode" presStyleCnt="0">
        <dgm:presLayoutVars>
          <dgm:bulletEnabled val="1"/>
        </dgm:presLayoutVars>
      </dgm:prSet>
      <dgm:spPr/>
    </dgm:pt>
    <dgm:pt modelId="{6B22C3CB-52D9-4F70-BA61-C46ED559E95A}" type="pres">
      <dgm:prSet presAssocID="{A7C6F356-6126-4551-9932-BAED982CB8E2}" presName="image" presStyleLbl="fgImgPlace1" presStyleIdx="0" presStyleCnt="3" custScaleX="139673" custLinFactX="54646" custLinFactNeighborX="100000" custLinFactNeighborY="-458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847B53-91E3-476C-AA39-C4E85EDF5C8A}" type="pres">
      <dgm:prSet presAssocID="{A7C6F356-6126-4551-9932-BAED982CB8E2}" presName="childNode" presStyleLbl="node1" presStyleIdx="0" presStyleCnt="3" custScaleX="115389" custLinFactNeighborX="12226" custLinFactNeighborY="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69AC9-938C-491B-BBA2-3B57965FB478}" type="pres">
      <dgm:prSet presAssocID="{A7C6F356-6126-4551-9932-BAED982CB8E2}" presName="parentNode" presStyleLbl="revTx" presStyleIdx="0" presStyleCnt="3" custAng="0" custScaleY="84726" custLinFactNeighborX="-13297" custLinFactNeighborY="15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BEF3-EEDD-4EBD-8F85-0EFF8EC87D38}" type="pres">
      <dgm:prSet presAssocID="{61E41400-A802-469B-949B-D0C7518DE5A4}" presName="sibTrans" presStyleCnt="0"/>
      <dgm:spPr/>
    </dgm:pt>
    <dgm:pt modelId="{CBA0A9FA-9DAA-4D36-A98F-4D6FC2167714}" type="pres">
      <dgm:prSet presAssocID="{F9834824-3902-4834-875B-83173B1A3D14}" presName="compositeNode" presStyleCnt="0">
        <dgm:presLayoutVars>
          <dgm:bulletEnabled val="1"/>
        </dgm:presLayoutVars>
      </dgm:prSet>
      <dgm:spPr/>
    </dgm:pt>
    <dgm:pt modelId="{3A1BEA3D-3144-4506-BD4B-7445F52266DE}" type="pres">
      <dgm:prSet presAssocID="{F9834824-3902-4834-875B-83173B1A3D14}" presName="image" presStyleLbl="fgImgPlace1" presStyleIdx="1" presStyleCnt="3" custScaleX="142736" custLinFactX="17004" custLinFactNeighborX="100000" custLinFactNeighborY="-272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C639DD-8D9C-4944-BE0D-446AE5C199E1}" type="pres">
      <dgm:prSet presAssocID="{F9834824-3902-4834-875B-83173B1A3D1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ED972-9218-40C4-BDFA-988CB3FB0C04}" type="pres">
      <dgm:prSet presAssocID="{F9834824-3902-4834-875B-83173B1A3D14}" presName="parentNode" presStyleLbl="revTx" presStyleIdx="1" presStyleCnt="3" custLinFactNeighborX="2869" custLinFactNeighborY="14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AAD02-7098-4283-9543-320596C2402E}" type="pres">
      <dgm:prSet presAssocID="{53BEE45C-3A72-481B-8E44-A0E41D0BA34C}" presName="sibTrans" presStyleCnt="0"/>
      <dgm:spPr/>
    </dgm:pt>
    <dgm:pt modelId="{A6DF9C0A-31E4-44A1-B64A-BEFEFF4230E4}" type="pres">
      <dgm:prSet presAssocID="{A0991574-2C94-4B55-A0E9-A95EBBAD245D}" presName="compositeNode" presStyleCnt="0">
        <dgm:presLayoutVars>
          <dgm:bulletEnabled val="1"/>
        </dgm:presLayoutVars>
      </dgm:prSet>
      <dgm:spPr/>
    </dgm:pt>
    <dgm:pt modelId="{20CDD8B8-39C5-4595-A1D2-F08E8D72CB05}" type="pres">
      <dgm:prSet presAssocID="{A0991574-2C94-4B55-A0E9-A95EBBAD245D}" presName="image" presStyleLbl="fgImgPlace1" presStyleIdx="2" presStyleCnt="3" custScaleX="163888" custLinFactX="29892" custLinFactNeighborX="100000" custLinFactNeighborY="-272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7715A9-7C05-4801-B278-BB55F4E2A242}" type="pres">
      <dgm:prSet presAssocID="{A0991574-2C94-4B55-A0E9-A95EBBAD245D}" presName="childNode" presStyleLbl="node1" presStyleIdx="2" presStyleCnt="3" custScaleX="107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C0351-501C-42C1-9BCA-347D00CC720A}" type="pres">
      <dgm:prSet presAssocID="{A0991574-2C94-4B55-A0E9-A95EBBAD245D}" presName="parentNode" presStyleLbl="revTx" presStyleIdx="2" presStyleCnt="3" custAng="0" custScaleX="307757" custScaleY="64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DBAFA-A76A-4EB0-9524-8B6E11C0D088}" srcId="{AFF22649-9823-49BE-9419-A859C4E6F0C0}" destId="{A7C6F356-6126-4551-9932-BAED982CB8E2}" srcOrd="0" destOrd="0" parTransId="{258B51AA-2B5E-4F34-8073-16402A63AB51}" sibTransId="{61E41400-A802-469B-949B-D0C7518DE5A4}"/>
    <dgm:cxn modelId="{AA290D71-C560-4E74-8F6D-2540AD098EBA}" type="presOf" srcId="{88E28062-E935-4898-AD54-29D3C08A33A3}" destId="{90847B53-91E3-476C-AA39-C4E85EDF5C8A}" srcOrd="0" destOrd="3" presId="urn:microsoft.com/office/officeart/2005/8/layout/hList2#1"/>
    <dgm:cxn modelId="{B7DC935C-B3A3-4FB1-BF50-622981549DE0}" srcId="{A7C6F356-6126-4551-9932-BAED982CB8E2}" destId="{BD0ED8D8-6293-44D3-B275-93487D69DB32}" srcOrd="4" destOrd="0" parTransId="{689AC6BB-C23D-4B4E-A5EC-A4858D6F1BEE}" sibTransId="{573E6E3B-D68D-42EE-8B45-9F685F717EE6}"/>
    <dgm:cxn modelId="{6FE886FC-7EFE-4DC5-9A6C-439AA5D80125}" srcId="{AFF22649-9823-49BE-9419-A859C4E6F0C0}" destId="{A0991574-2C94-4B55-A0E9-A95EBBAD245D}" srcOrd="2" destOrd="0" parTransId="{7A7336AF-9638-4100-83A9-0E91C121964E}" sibTransId="{02DEF382-76B0-4856-941A-29BEE6335043}"/>
    <dgm:cxn modelId="{F85B8B28-E201-473B-AF61-ABE715361220}" srcId="{F9834824-3902-4834-875B-83173B1A3D14}" destId="{50BDD156-096A-4EBE-B4E5-EA8C9BB2C6E8}" srcOrd="1" destOrd="0" parTransId="{22DEF17D-A9C3-41DF-8329-25C3FC35F198}" sibTransId="{B078B356-F21E-4D46-B283-A6088BB59831}"/>
    <dgm:cxn modelId="{D81BCDAF-5D25-4954-AE6C-82D91A5EB9E3}" type="presOf" srcId="{E68EB36E-7A1E-48C8-B3E7-4BF1F0F93E2E}" destId="{90847B53-91E3-476C-AA39-C4E85EDF5C8A}" srcOrd="0" destOrd="0" presId="urn:microsoft.com/office/officeart/2005/8/layout/hList2#1"/>
    <dgm:cxn modelId="{4FF852B5-ADF8-42A0-BEF8-2F3EDDC62A8D}" srcId="{F9834824-3902-4834-875B-83173B1A3D14}" destId="{D4409D1F-0CDA-444D-B085-A00AE9ECAD1A}" srcOrd="2" destOrd="0" parTransId="{985C6E4B-64D5-4774-94C8-1E6DA7F5884B}" sibTransId="{ADA352A6-BBDC-4B40-ABF0-32A8EBCE76A1}"/>
    <dgm:cxn modelId="{C6E08522-AE71-4C16-8FF4-2A2C2D543F9F}" type="presOf" srcId="{0108B2F2-B1C6-4560-B0A5-27F3B573CC94}" destId="{907715A9-7C05-4801-B278-BB55F4E2A242}" srcOrd="0" destOrd="1" presId="urn:microsoft.com/office/officeart/2005/8/layout/hList2#1"/>
    <dgm:cxn modelId="{99C9F755-919F-4C9B-8206-2DD39D9B208C}" type="presOf" srcId="{D4409D1F-0CDA-444D-B085-A00AE9ECAD1A}" destId="{4AC639DD-8D9C-4944-BE0D-446AE5C199E1}" srcOrd="0" destOrd="2" presId="urn:microsoft.com/office/officeart/2005/8/layout/hList2#1"/>
    <dgm:cxn modelId="{53E3A80A-A358-4924-91E5-0992112C390C}" type="presOf" srcId="{A7C6F356-6126-4551-9932-BAED982CB8E2}" destId="{1C969AC9-938C-491B-BBA2-3B57965FB478}" srcOrd="0" destOrd="0" presId="urn:microsoft.com/office/officeart/2005/8/layout/hList2#1"/>
    <dgm:cxn modelId="{70B7CBE5-7F2C-4231-87AD-1594A30993FE}" type="presOf" srcId="{F9834824-3902-4834-875B-83173B1A3D14}" destId="{B52ED972-9218-40C4-BDFA-988CB3FB0C04}" srcOrd="0" destOrd="0" presId="urn:microsoft.com/office/officeart/2005/8/layout/hList2#1"/>
    <dgm:cxn modelId="{BA8A11EC-7190-4A99-8A77-5E5133BDBF8E}" srcId="{A7C6F356-6126-4551-9932-BAED982CB8E2}" destId="{FCC33447-5460-4345-988C-72B9832C94D8}" srcOrd="5" destOrd="0" parTransId="{1F2E72E3-3D6A-480B-B87F-6A237EDCE3AF}" sibTransId="{5CFAAAEA-7021-4FEC-B291-B9C3DEB213A0}"/>
    <dgm:cxn modelId="{D975EE91-8F6E-4A6F-9857-9F0F39DE02DA}" srcId="{A0991574-2C94-4B55-A0E9-A95EBBAD245D}" destId="{C284C4AD-58D7-4F68-BBE7-28958961EC1C}" srcOrd="0" destOrd="0" parTransId="{BB389BE8-09A4-49CB-B372-23A41FDEA02C}" sibTransId="{29163E28-865B-48FB-8F4C-927BEB588FB3}"/>
    <dgm:cxn modelId="{FFE5BBA0-5810-43F2-B81E-2EF334CB281A}" type="presOf" srcId="{A0991574-2C94-4B55-A0E9-A95EBBAD245D}" destId="{CE8C0351-501C-42C1-9BCA-347D00CC720A}" srcOrd="0" destOrd="0" presId="urn:microsoft.com/office/officeart/2005/8/layout/hList2#1"/>
    <dgm:cxn modelId="{54C3F9CC-0DBD-4154-9765-7065BED50BC8}" type="presOf" srcId="{11B6F37E-1385-43F3-8B9F-BE8246AC2E65}" destId="{90847B53-91E3-476C-AA39-C4E85EDF5C8A}" srcOrd="0" destOrd="1" presId="urn:microsoft.com/office/officeart/2005/8/layout/hList2#1"/>
    <dgm:cxn modelId="{3CF67F56-99FD-4D31-9ADD-BE4729C789BC}" type="presOf" srcId="{50BDD156-096A-4EBE-B4E5-EA8C9BB2C6E8}" destId="{4AC639DD-8D9C-4944-BE0D-446AE5C199E1}" srcOrd="0" destOrd="1" presId="urn:microsoft.com/office/officeart/2005/8/layout/hList2#1"/>
    <dgm:cxn modelId="{C65AC2B3-75B5-4809-807E-F84E7C1775AF}" srcId="{A7C6F356-6126-4551-9932-BAED982CB8E2}" destId="{E68EB36E-7A1E-48C8-B3E7-4BF1F0F93E2E}" srcOrd="0" destOrd="0" parTransId="{F37B2456-5324-46B0-872E-2AB446EC05B8}" sibTransId="{6E091840-6366-46BD-AB02-66621CD270A8}"/>
    <dgm:cxn modelId="{21AEC9B5-8831-47FE-9E1A-5C356D8854B0}" type="presOf" srcId="{535040FA-2B58-4D31-984E-1BA822364922}" destId="{90847B53-91E3-476C-AA39-C4E85EDF5C8A}" srcOrd="0" destOrd="2" presId="urn:microsoft.com/office/officeart/2005/8/layout/hList2#1"/>
    <dgm:cxn modelId="{5392FC8F-B719-47D4-8E3A-4099E1C8F7F9}" type="presOf" srcId="{BD0ED8D8-6293-44D3-B275-93487D69DB32}" destId="{90847B53-91E3-476C-AA39-C4E85EDF5C8A}" srcOrd="0" destOrd="4" presId="urn:microsoft.com/office/officeart/2005/8/layout/hList2#1"/>
    <dgm:cxn modelId="{80F8E6ED-9D22-4768-9B3D-49A35105C8E5}" type="presOf" srcId="{FCC33447-5460-4345-988C-72B9832C94D8}" destId="{90847B53-91E3-476C-AA39-C4E85EDF5C8A}" srcOrd="0" destOrd="5" presId="urn:microsoft.com/office/officeart/2005/8/layout/hList2#1"/>
    <dgm:cxn modelId="{D480DD12-F05C-4D53-B570-0ED518E272B1}" srcId="{F9834824-3902-4834-875B-83173B1A3D14}" destId="{6219BA12-3D0B-4724-81D3-023BB7262514}" srcOrd="0" destOrd="0" parTransId="{F62FB176-D0D8-4A83-8E06-7AA4F553765C}" sibTransId="{5F43D7F9-5549-475B-B534-97A2EB22A5CD}"/>
    <dgm:cxn modelId="{831D74E5-9264-4B3F-9786-FB8DFB82F298}" srcId="{A7C6F356-6126-4551-9932-BAED982CB8E2}" destId="{88E28062-E935-4898-AD54-29D3C08A33A3}" srcOrd="3" destOrd="0" parTransId="{42921AA3-823A-4B0E-B9F7-CE74361AE5D2}" sibTransId="{82DCB1D6-B372-4939-8D2C-FD144F9C5773}"/>
    <dgm:cxn modelId="{FA701F4B-889F-4972-B108-BDDEC3532EAF}" srcId="{A7C6F356-6126-4551-9932-BAED982CB8E2}" destId="{535040FA-2B58-4D31-984E-1BA822364922}" srcOrd="2" destOrd="0" parTransId="{816CD9FF-5F83-4D3D-A73F-C38D9B049E59}" sibTransId="{C3D9DBCF-487F-4EA1-8DE4-48794E8DE775}"/>
    <dgm:cxn modelId="{BCD16A9D-2224-418C-A85F-727FE1893E8A}" type="presOf" srcId="{AFF22649-9823-49BE-9419-A859C4E6F0C0}" destId="{B58EE2A0-0AC4-456D-9756-47BAB2C6D4D5}" srcOrd="0" destOrd="0" presId="urn:microsoft.com/office/officeart/2005/8/layout/hList2#1"/>
    <dgm:cxn modelId="{72584CD1-9A49-4B3F-916A-00C3D439BE7E}" srcId="{A7C6F356-6126-4551-9932-BAED982CB8E2}" destId="{11B6F37E-1385-43F3-8B9F-BE8246AC2E65}" srcOrd="1" destOrd="0" parTransId="{9E753084-72C4-4242-9F8E-EA5E62B938F5}" sibTransId="{6A8F3541-7D27-484A-945A-4AC2DCDC20FB}"/>
    <dgm:cxn modelId="{DD9668D3-D3E9-4612-A265-9769CEA9C033}" srcId="{A0991574-2C94-4B55-A0E9-A95EBBAD245D}" destId="{0108B2F2-B1C6-4560-B0A5-27F3B573CC94}" srcOrd="1" destOrd="0" parTransId="{471B0659-0A6A-4BDE-991C-558CC6AD51C9}" sibTransId="{B8AC1CC7-D787-42EB-BFFF-2732D16C5AE6}"/>
    <dgm:cxn modelId="{71596384-4DA0-416A-96E4-1D2DA1684614}" type="presOf" srcId="{6219BA12-3D0B-4724-81D3-023BB7262514}" destId="{4AC639DD-8D9C-4944-BE0D-446AE5C199E1}" srcOrd="0" destOrd="0" presId="urn:microsoft.com/office/officeart/2005/8/layout/hList2#1"/>
    <dgm:cxn modelId="{17AF8554-B16A-4058-853B-349E989438F9}" srcId="{AFF22649-9823-49BE-9419-A859C4E6F0C0}" destId="{F9834824-3902-4834-875B-83173B1A3D14}" srcOrd="1" destOrd="0" parTransId="{029E924E-081E-4908-8080-61B3A3ABE3AB}" sibTransId="{53BEE45C-3A72-481B-8E44-A0E41D0BA34C}"/>
    <dgm:cxn modelId="{D2D970AA-1E98-47F8-B1FA-897D1DD0D364}" type="presOf" srcId="{C284C4AD-58D7-4F68-BBE7-28958961EC1C}" destId="{907715A9-7C05-4801-B278-BB55F4E2A242}" srcOrd="0" destOrd="0" presId="urn:microsoft.com/office/officeart/2005/8/layout/hList2#1"/>
    <dgm:cxn modelId="{887118C2-85E7-4F89-9B12-A39C17D87568}" type="presParOf" srcId="{B58EE2A0-0AC4-456D-9756-47BAB2C6D4D5}" destId="{AF31EFFD-CA4E-492A-A4C8-DF5671C83663}" srcOrd="0" destOrd="0" presId="urn:microsoft.com/office/officeart/2005/8/layout/hList2#1"/>
    <dgm:cxn modelId="{2B5C6B1F-C19B-4D75-9508-09BB34B5E748}" type="presParOf" srcId="{AF31EFFD-CA4E-492A-A4C8-DF5671C83663}" destId="{6B22C3CB-52D9-4F70-BA61-C46ED559E95A}" srcOrd="0" destOrd="0" presId="urn:microsoft.com/office/officeart/2005/8/layout/hList2#1"/>
    <dgm:cxn modelId="{EC0D321F-D6B7-4349-8BCD-48761EE84E8C}" type="presParOf" srcId="{AF31EFFD-CA4E-492A-A4C8-DF5671C83663}" destId="{90847B53-91E3-476C-AA39-C4E85EDF5C8A}" srcOrd="1" destOrd="0" presId="urn:microsoft.com/office/officeart/2005/8/layout/hList2#1"/>
    <dgm:cxn modelId="{6F7EBA2F-762D-41A5-A28B-F8C057D73E73}" type="presParOf" srcId="{AF31EFFD-CA4E-492A-A4C8-DF5671C83663}" destId="{1C969AC9-938C-491B-BBA2-3B57965FB478}" srcOrd="2" destOrd="0" presId="urn:microsoft.com/office/officeart/2005/8/layout/hList2#1"/>
    <dgm:cxn modelId="{055A006A-A4A9-4826-9DFD-B8E65F870EF6}" type="presParOf" srcId="{B58EE2A0-0AC4-456D-9756-47BAB2C6D4D5}" destId="{0F56BEF3-EEDD-4EBD-8F85-0EFF8EC87D38}" srcOrd="1" destOrd="0" presId="urn:microsoft.com/office/officeart/2005/8/layout/hList2#1"/>
    <dgm:cxn modelId="{ECB150E5-25B4-4E2B-A7BB-7F7A1C793D6E}" type="presParOf" srcId="{B58EE2A0-0AC4-456D-9756-47BAB2C6D4D5}" destId="{CBA0A9FA-9DAA-4D36-A98F-4D6FC2167714}" srcOrd="2" destOrd="0" presId="urn:microsoft.com/office/officeart/2005/8/layout/hList2#1"/>
    <dgm:cxn modelId="{2DD524E2-9797-47DD-9559-59CBFBBCA14B}" type="presParOf" srcId="{CBA0A9FA-9DAA-4D36-A98F-4D6FC2167714}" destId="{3A1BEA3D-3144-4506-BD4B-7445F52266DE}" srcOrd="0" destOrd="0" presId="urn:microsoft.com/office/officeart/2005/8/layout/hList2#1"/>
    <dgm:cxn modelId="{E2FEDDF5-6E56-43E7-A509-FF9B36CB4D83}" type="presParOf" srcId="{CBA0A9FA-9DAA-4D36-A98F-4D6FC2167714}" destId="{4AC639DD-8D9C-4944-BE0D-446AE5C199E1}" srcOrd="1" destOrd="0" presId="urn:microsoft.com/office/officeart/2005/8/layout/hList2#1"/>
    <dgm:cxn modelId="{374C6ABF-E288-421E-9C6C-1FB0927A71FD}" type="presParOf" srcId="{CBA0A9FA-9DAA-4D36-A98F-4D6FC2167714}" destId="{B52ED972-9218-40C4-BDFA-988CB3FB0C04}" srcOrd="2" destOrd="0" presId="urn:microsoft.com/office/officeart/2005/8/layout/hList2#1"/>
    <dgm:cxn modelId="{CB2D5382-5271-4A47-94BB-DB7F3BB7D42E}" type="presParOf" srcId="{B58EE2A0-0AC4-456D-9756-47BAB2C6D4D5}" destId="{92AAAD02-7098-4283-9543-320596C2402E}" srcOrd="3" destOrd="0" presId="urn:microsoft.com/office/officeart/2005/8/layout/hList2#1"/>
    <dgm:cxn modelId="{5772F505-2184-44A0-A1B5-65F7B869B9C7}" type="presParOf" srcId="{B58EE2A0-0AC4-456D-9756-47BAB2C6D4D5}" destId="{A6DF9C0A-31E4-44A1-B64A-BEFEFF4230E4}" srcOrd="4" destOrd="0" presId="urn:microsoft.com/office/officeart/2005/8/layout/hList2#1"/>
    <dgm:cxn modelId="{4D9E2815-997C-4144-884C-9992C7539C75}" type="presParOf" srcId="{A6DF9C0A-31E4-44A1-B64A-BEFEFF4230E4}" destId="{20CDD8B8-39C5-4595-A1D2-F08E8D72CB05}" srcOrd="0" destOrd="0" presId="urn:microsoft.com/office/officeart/2005/8/layout/hList2#1"/>
    <dgm:cxn modelId="{1B36B680-BAC7-4014-A2B3-150630A4679E}" type="presParOf" srcId="{A6DF9C0A-31E4-44A1-B64A-BEFEFF4230E4}" destId="{907715A9-7C05-4801-B278-BB55F4E2A242}" srcOrd="1" destOrd="0" presId="urn:microsoft.com/office/officeart/2005/8/layout/hList2#1"/>
    <dgm:cxn modelId="{8CE8D543-BD34-4D7F-ABCF-9DF97F8F4A35}" type="presParOf" srcId="{A6DF9C0A-31E4-44A1-B64A-BEFEFF4230E4}" destId="{CE8C0351-501C-42C1-9BCA-347D00CC720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D827B-7C41-41B2-9D8E-99458E8343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71821F-76E2-408C-8870-A27727606AEF}">
      <dgm:prSet phldrT="[Текст]" custT="1"/>
      <dgm:spPr/>
      <dgm:t>
        <a:bodyPr/>
        <a:lstStyle/>
        <a:p>
          <a:r>
            <a:rPr lang="ru-RU" sz="1700" b="0" dirty="0" smtClean="0">
              <a:solidFill>
                <a:schemeClr val="bg1"/>
              </a:solidFill>
              <a:latin typeface="+mj-lt"/>
              <a:ea typeface="Times New Roman"/>
            </a:rPr>
            <a:t>Если в возрасте до семи лет проявляются хотя бы </a:t>
          </a:r>
          <a:r>
            <a:rPr lang="ru-RU" sz="3200" b="0" dirty="0" smtClean="0">
              <a:solidFill>
                <a:schemeClr val="bg1"/>
              </a:solidFill>
              <a:latin typeface="+mj-lt"/>
              <a:ea typeface="Times New Roman"/>
            </a:rPr>
            <a:t>шесть</a:t>
          </a:r>
          <a:r>
            <a:rPr lang="ru-RU" sz="1700" b="0" dirty="0" smtClean="0">
              <a:solidFill>
                <a:schemeClr val="bg1"/>
              </a:solidFill>
              <a:latin typeface="+mj-lt"/>
              <a:ea typeface="Times New Roman"/>
            </a:rPr>
            <a:t> из перечисленных характеристик, воспитатель может предположить (но не поставить диагноз!), что ребенок является </a:t>
          </a:r>
          <a:r>
            <a:rPr lang="ru-RU" sz="1700" b="0" dirty="0" err="1" smtClean="0">
              <a:solidFill>
                <a:schemeClr val="bg1"/>
              </a:solidFill>
              <a:latin typeface="+mj-lt"/>
              <a:ea typeface="Times New Roman"/>
            </a:rPr>
            <a:t>гиперактивным</a:t>
          </a:r>
          <a:endParaRPr lang="ru-RU" sz="1700" b="0" dirty="0" smtClean="0">
            <a:solidFill>
              <a:schemeClr val="bg1"/>
            </a:solidFill>
            <a:latin typeface="+mj-lt"/>
            <a:ea typeface="Times New Roman"/>
          </a:endParaRPr>
        </a:p>
        <a:p>
          <a:endParaRPr lang="ru-RU" sz="1700" dirty="0" smtClean="0">
            <a:solidFill>
              <a:schemeClr val="bg1"/>
            </a:solidFill>
            <a:latin typeface="Times New Roman"/>
            <a:ea typeface="Times New Roman"/>
          </a:endParaRPr>
        </a:p>
        <a:p>
          <a:r>
            <a:rPr lang="ru-RU" sz="1700" b="0" dirty="0" smtClean="0">
              <a:solidFill>
                <a:schemeClr val="bg1"/>
              </a:solidFill>
              <a:latin typeface="+mj-lt"/>
              <a:ea typeface="Times New Roman"/>
            </a:rPr>
            <a:t>Ставить диагноз СДВГ должен врач!!!</a:t>
          </a:r>
          <a:endParaRPr lang="ru-RU" sz="1700" b="0" dirty="0">
            <a:solidFill>
              <a:schemeClr val="bg1"/>
            </a:solidFill>
            <a:latin typeface="+mj-lt"/>
          </a:endParaRPr>
        </a:p>
      </dgm:t>
    </dgm:pt>
    <dgm:pt modelId="{143E14C9-3AAC-414B-9C24-7AF1D18EBD8E}" type="parTrans" cxnId="{382A10F3-DDDC-446F-8FA0-225408E5DAE2}">
      <dgm:prSet/>
      <dgm:spPr/>
      <dgm:t>
        <a:bodyPr/>
        <a:lstStyle/>
        <a:p>
          <a:endParaRPr lang="ru-RU"/>
        </a:p>
      </dgm:t>
    </dgm:pt>
    <dgm:pt modelId="{A3C9BC15-2CAC-4CF3-9E16-BAB1F07CCD1E}" type="sibTrans" cxnId="{382A10F3-DDDC-446F-8FA0-225408E5DAE2}">
      <dgm:prSet/>
      <dgm:spPr/>
      <dgm:t>
        <a:bodyPr/>
        <a:lstStyle/>
        <a:p>
          <a:endParaRPr lang="ru-RU"/>
        </a:p>
      </dgm:t>
    </dgm:pt>
    <dgm:pt modelId="{478DAA26-27D2-4F8C-AC53-B2F75E5777E2}">
      <dgm:prSet phldrT="[Текст]" phldr="1"/>
      <dgm:spPr/>
      <dgm:t>
        <a:bodyPr/>
        <a:lstStyle/>
        <a:p>
          <a:endParaRPr lang="ru-RU" dirty="0"/>
        </a:p>
      </dgm:t>
    </dgm:pt>
    <dgm:pt modelId="{701071E3-879D-4549-B923-C958F17AAEA5}" type="parTrans" cxnId="{4926249F-B812-4985-8E22-EF51D00BDE03}">
      <dgm:prSet/>
      <dgm:spPr/>
      <dgm:t>
        <a:bodyPr/>
        <a:lstStyle/>
        <a:p>
          <a:endParaRPr lang="ru-RU"/>
        </a:p>
      </dgm:t>
    </dgm:pt>
    <dgm:pt modelId="{CB30D006-AEBD-4E43-84C6-13AA4264E791}" type="sibTrans" cxnId="{4926249F-B812-4985-8E22-EF51D00BDE03}">
      <dgm:prSet/>
      <dgm:spPr/>
      <dgm:t>
        <a:bodyPr/>
        <a:lstStyle/>
        <a:p>
          <a:endParaRPr lang="ru-RU"/>
        </a:p>
      </dgm:t>
    </dgm:pt>
    <dgm:pt modelId="{F94E1397-41F0-404C-98D6-CEBD42F2BFC2}">
      <dgm:prSet phldrT="[Текст]" custT="1"/>
      <dgm:spPr/>
      <dgm:t>
        <a:bodyPr/>
        <a:lstStyle/>
        <a:p>
          <a:pPr algn="l"/>
          <a:endParaRPr lang="ru-RU" sz="1600" b="0" dirty="0" smtClean="0">
            <a:solidFill>
              <a:schemeClr val="bg1"/>
            </a:solidFill>
            <a:latin typeface="+mn-lt"/>
            <a:ea typeface="Times New Roman"/>
          </a:endParaRPr>
        </a:p>
        <a:p>
          <a:pPr algn="l"/>
          <a:r>
            <a:rPr lang="ru-RU" sz="1600" b="0" dirty="0" smtClean="0">
              <a:solidFill>
                <a:schemeClr val="bg1"/>
              </a:solidFill>
              <a:latin typeface="+mn-lt"/>
              <a:ea typeface="Times New Roman"/>
            </a:rPr>
            <a:t>Сферы возможных нарушений у детей с СДВГ:</a:t>
          </a:r>
        </a:p>
        <a:p>
          <a:pPr algn="l"/>
          <a:r>
            <a:rPr lang="ru-RU" sz="1600" b="0" dirty="0" smtClean="0">
              <a:latin typeface="+mn-lt"/>
              <a:ea typeface="Times New Roman"/>
            </a:rPr>
            <a:t>1) познавательно-интеллектуальная;</a:t>
          </a:r>
        </a:p>
        <a:p>
          <a:pPr algn="l"/>
          <a:r>
            <a:rPr lang="ru-RU" sz="1600" b="0" dirty="0" smtClean="0">
              <a:latin typeface="+mn-lt"/>
              <a:ea typeface="Times New Roman"/>
            </a:rPr>
            <a:t>2) </a:t>
          </a:r>
          <a:r>
            <a:rPr lang="ru-RU" sz="1600" b="0" dirty="0" err="1" smtClean="0">
              <a:latin typeface="+mn-lt"/>
              <a:ea typeface="Times New Roman"/>
            </a:rPr>
            <a:t>психоэмоциональная</a:t>
          </a:r>
          <a:r>
            <a:rPr lang="ru-RU" sz="1600" b="0" dirty="0" smtClean="0">
              <a:latin typeface="+mn-lt"/>
              <a:ea typeface="Times New Roman"/>
            </a:rPr>
            <a:t> (поведенческая);</a:t>
          </a:r>
        </a:p>
        <a:p>
          <a:pPr algn="l"/>
          <a:r>
            <a:rPr lang="ru-RU" sz="1600" b="0" dirty="0" smtClean="0">
              <a:latin typeface="+mn-lt"/>
              <a:ea typeface="Times New Roman"/>
            </a:rPr>
            <a:t>3) коммуникативная.</a:t>
          </a:r>
        </a:p>
        <a:p>
          <a:pPr algn="ctr"/>
          <a:r>
            <a:rPr lang="ru-RU" sz="1800" b="0" i="0" dirty="0" smtClean="0">
              <a:solidFill>
                <a:schemeClr val="bg1"/>
              </a:solidFill>
              <a:latin typeface="+mn-lt"/>
              <a:ea typeface="Times New Roman"/>
            </a:rPr>
            <a:t>Нарушения в какой-либо из сфер могут привести к</a:t>
          </a:r>
        </a:p>
        <a:p>
          <a:pPr algn="ctr"/>
          <a:r>
            <a:rPr lang="ru-RU" sz="1800" b="0" i="0" dirty="0" smtClean="0">
              <a:solidFill>
                <a:schemeClr val="bg1"/>
              </a:solidFill>
              <a:latin typeface="+mn-lt"/>
              <a:ea typeface="Times New Roman"/>
            </a:rPr>
            <a:t> </a:t>
          </a:r>
          <a:r>
            <a:rPr lang="ru-RU" sz="1800" b="0" i="0" dirty="0" err="1" smtClean="0">
              <a:solidFill>
                <a:schemeClr val="bg1"/>
              </a:solidFill>
              <a:latin typeface="+mn-lt"/>
              <a:ea typeface="Times New Roman"/>
            </a:rPr>
            <a:t>дезадаптации</a:t>
          </a:r>
          <a:r>
            <a:rPr lang="ru-RU" sz="1800" b="0" i="0" dirty="0" smtClean="0">
              <a:solidFill>
                <a:schemeClr val="bg1"/>
              </a:solidFill>
              <a:latin typeface="+mn-lt"/>
              <a:ea typeface="Times New Roman"/>
            </a:rPr>
            <a:t> ребёнка в ОУ.</a:t>
          </a:r>
          <a:endParaRPr lang="ru-RU" sz="1800" b="0" i="0" dirty="0">
            <a:solidFill>
              <a:schemeClr val="bg1"/>
            </a:solidFill>
            <a:latin typeface="+mn-lt"/>
          </a:endParaRPr>
        </a:p>
      </dgm:t>
    </dgm:pt>
    <dgm:pt modelId="{B1ACFBB8-54B2-458A-B138-28A832BF942A}" type="parTrans" cxnId="{83DB224F-88AD-40E5-AF54-73018BFEDFA7}">
      <dgm:prSet/>
      <dgm:spPr/>
      <dgm:t>
        <a:bodyPr/>
        <a:lstStyle/>
        <a:p>
          <a:endParaRPr lang="ru-RU"/>
        </a:p>
      </dgm:t>
    </dgm:pt>
    <dgm:pt modelId="{56C55D96-BAC8-4140-AB65-9B0D47E0B337}" type="sibTrans" cxnId="{83DB224F-88AD-40E5-AF54-73018BFEDFA7}">
      <dgm:prSet/>
      <dgm:spPr/>
      <dgm:t>
        <a:bodyPr/>
        <a:lstStyle/>
        <a:p>
          <a:endParaRPr lang="ru-RU"/>
        </a:p>
      </dgm:t>
    </dgm:pt>
    <dgm:pt modelId="{EAF22A07-AE93-4197-9EA5-A2BFBB3C3E46}">
      <dgm:prSet phldrT="[Текст]" phldr="1"/>
      <dgm:spPr/>
      <dgm:t>
        <a:bodyPr/>
        <a:lstStyle/>
        <a:p>
          <a:endParaRPr lang="ru-RU" dirty="0"/>
        </a:p>
      </dgm:t>
    </dgm:pt>
    <dgm:pt modelId="{0AA273A0-112D-4DD0-A7C0-E0E556714F7F}" type="parTrans" cxnId="{FE89B335-A09E-48A1-A4B8-7A2A6F130D2F}">
      <dgm:prSet/>
      <dgm:spPr/>
      <dgm:t>
        <a:bodyPr/>
        <a:lstStyle/>
        <a:p>
          <a:endParaRPr lang="ru-RU"/>
        </a:p>
      </dgm:t>
    </dgm:pt>
    <dgm:pt modelId="{A3FA0F68-ED62-4972-9ECC-01729FD66A75}" type="sibTrans" cxnId="{FE89B335-A09E-48A1-A4B8-7A2A6F130D2F}">
      <dgm:prSet/>
      <dgm:spPr/>
      <dgm:t>
        <a:bodyPr/>
        <a:lstStyle/>
        <a:p>
          <a:endParaRPr lang="ru-RU"/>
        </a:p>
      </dgm:t>
    </dgm:pt>
    <dgm:pt modelId="{B61E1748-A992-49FC-95C5-A6E20E506F31}" type="pres">
      <dgm:prSet presAssocID="{DF4D827B-7C41-41B2-9D8E-99458E8343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1E2A0-F9A4-46CF-BCF9-A4BA732B24EB}" type="pres">
      <dgm:prSet presAssocID="{2871821F-76E2-408C-8870-A27727606AEF}" presName="parentText" presStyleLbl="node1" presStyleIdx="0" presStyleCnt="2" custScaleY="109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214ED-6FD0-4EC4-B50A-636773A179EF}" type="pres">
      <dgm:prSet presAssocID="{2871821F-76E2-408C-8870-A27727606A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4E175-3F0D-4222-9C71-673A587FE4E7}" type="pres">
      <dgm:prSet presAssocID="{F94E1397-41F0-404C-98D6-CEBD42F2BFC2}" presName="parentText" presStyleLbl="node1" presStyleIdx="1" presStyleCnt="2" custScaleY="11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76AE6-2B9E-4B74-802A-6D84D9A96DCE}" type="pres">
      <dgm:prSet presAssocID="{F94E1397-41F0-404C-98D6-CEBD42F2BFC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B224F-88AD-40E5-AF54-73018BFEDFA7}" srcId="{DF4D827B-7C41-41B2-9D8E-99458E83432E}" destId="{F94E1397-41F0-404C-98D6-CEBD42F2BFC2}" srcOrd="1" destOrd="0" parTransId="{B1ACFBB8-54B2-458A-B138-28A832BF942A}" sibTransId="{56C55D96-BAC8-4140-AB65-9B0D47E0B337}"/>
    <dgm:cxn modelId="{B3F33F01-B9E8-41D1-88FA-75F7E3672936}" type="presOf" srcId="{F94E1397-41F0-404C-98D6-CEBD42F2BFC2}" destId="{6DE4E175-3F0D-4222-9C71-673A587FE4E7}" srcOrd="0" destOrd="0" presId="urn:microsoft.com/office/officeart/2005/8/layout/vList2"/>
    <dgm:cxn modelId="{576CC29F-760C-425A-B99F-CE960DB31C2A}" type="presOf" srcId="{478DAA26-27D2-4F8C-AC53-B2F75E5777E2}" destId="{DE5214ED-6FD0-4EC4-B50A-636773A179EF}" srcOrd="0" destOrd="0" presId="urn:microsoft.com/office/officeart/2005/8/layout/vList2"/>
    <dgm:cxn modelId="{FE89B335-A09E-48A1-A4B8-7A2A6F130D2F}" srcId="{F94E1397-41F0-404C-98D6-CEBD42F2BFC2}" destId="{EAF22A07-AE93-4197-9EA5-A2BFBB3C3E46}" srcOrd="0" destOrd="0" parTransId="{0AA273A0-112D-4DD0-A7C0-E0E556714F7F}" sibTransId="{A3FA0F68-ED62-4972-9ECC-01729FD66A75}"/>
    <dgm:cxn modelId="{4926249F-B812-4985-8E22-EF51D00BDE03}" srcId="{2871821F-76E2-408C-8870-A27727606AEF}" destId="{478DAA26-27D2-4F8C-AC53-B2F75E5777E2}" srcOrd="0" destOrd="0" parTransId="{701071E3-879D-4549-B923-C958F17AAEA5}" sibTransId="{CB30D006-AEBD-4E43-84C6-13AA4264E791}"/>
    <dgm:cxn modelId="{382A10F3-DDDC-446F-8FA0-225408E5DAE2}" srcId="{DF4D827B-7C41-41B2-9D8E-99458E83432E}" destId="{2871821F-76E2-408C-8870-A27727606AEF}" srcOrd="0" destOrd="0" parTransId="{143E14C9-3AAC-414B-9C24-7AF1D18EBD8E}" sibTransId="{A3C9BC15-2CAC-4CF3-9E16-BAB1F07CCD1E}"/>
    <dgm:cxn modelId="{E1E9E913-7B2F-461C-8108-BFB9F6AF3F3F}" type="presOf" srcId="{2871821F-76E2-408C-8870-A27727606AEF}" destId="{ECB1E2A0-F9A4-46CF-BCF9-A4BA732B24EB}" srcOrd="0" destOrd="0" presId="urn:microsoft.com/office/officeart/2005/8/layout/vList2"/>
    <dgm:cxn modelId="{6F9893D6-0B33-4DAA-9F8F-B4E3C307E9BF}" type="presOf" srcId="{DF4D827B-7C41-41B2-9D8E-99458E83432E}" destId="{B61E1748-A992-49FC-95C5-A6E20E506F31}" srcOrd="0" destOrd="0" presId="urn:microsoft.com/office/officeart/2005/8/layout/vList2"/>
    <dgm:cxn modelId="{BC25FE91-AB6B-4405-A3E0-214C0DDFD268}" type="presOf" srcId="{EAF22A07-AE93-4197-9EA5-A2BFBB3C3E46}" destId="{E4376AE6-2B9E-4B74-802A-6D84D9A96DCE}" srcOrd="0" destOrd="0" presId="urn:microsoft.com/office/officeart/2005/8/layout/vList2"/>
    <dgm:cxn modelId="{1DD5216F-BF00-4C1B-8DDC-88D3B61A40AD}" type="presParOf" srcId="{B61E1748-A992-49FC-95C5-A6E20E506F31}" destId="{ECB1E2A0-F9A4-46CF-BCF9-A4BA732B24EB}" srcOrd="0" destOrd="0" presId="urn:microsoft.com/office/officeart/2005/8/layout/vList2"/>
    <dgm:cxn modelId="{587F34EA-67E2-4A8E-9C43-158F86921A8B}" type="presParOf" srcId="{B61E1748-A992-49FC-95C5-A6E20E506F31}" destId="{DE5214ED-6FD0-4EC4-B50A-636773A179EF}" srcOrd="1" destOrd="0" presId="urn:microsoft.com/office/officeart/2005/8/layout/vList2"/>
    <dgm:cxn modelId="{EDF82716-965C-48A1-A8DA-FD9DA3072AEA}" type="presParOf" srcId="{B61E1748-A992-49FC-95C5-A6E20E506F31}" destId="{6DE4E175-3F0D-4222-9C71-673A587FE4E7}" srcOrd="2" destOrd="0" presId="urn:microsoft.com/office/officeart/2005/8/layout/vList2"/>
    <dgm:cxn modelId="{D858BE43-C908-4744-BCC3-6CEEB004966E}" type="presParOf" srcId="{B61E1748-A992-49FC-95C5-A6E20E506F31}" destId="{E4376AE6-2B9E-4B74-802A-6D84D9A96D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2664E-71CA-4710-98ED-7863868CAF07}" type="doc">
      <dgm:prSet loTypeId="urn:microsoft.com/office/officeart/2005/8/layout/matrix1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967D54-EC24-46F9-AB2B-B66862B0FA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>Методы коррекции проявлений синдрома дефицита внимания и </a:t>
          </a:r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>гиперактивности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/>
          </a:r>
          <a:b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</a:b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>(комплексный подход)</a:t>
          </a:r>
          <a:b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</a:b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FA2F51A-29DB-459A-90AB-481C06F7F02D}" type="parTrans" cxnId="{8730AFFB-FD6F-40AC-A3B0-05025D2759F4}">
      <dgm:prSet/>
      <dgm:spPr/>
      <dgm:t>
        <a:bodyPr/>
        <a:lstStyle/>
        <a:p>
          <a:endParaRPr lang="ru-RU"/>
        </a:p>
      </dgm:t>
    </dgm:pt>
    <dgm:pt modelId="{90656AAE-79CA-465E-9537-F413E73A88FA}" type="sibTrans" cxnId="{8730AFFB-FD6F-40AC-A3B0-05025D2759F4}">
      <dgm:prSet/>
      <dgm:spPr/>
      <dgm:t>
        <a:bodyPr/>
        <a:lstStyle/>
        <a:p>
          <a:endParaRPr lang="ru-RU"/>
        </a:p>
      </dgm:t>
    </dgm:pt>
    <dgm:pt modelId="{B5C69D66-69FA-489A-A886-B05449F7BB81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latin typeface="Century Schoolbook" pitchFamily="18" charset="0"/>
              <a:ea typeface="Times New Roman"/>
            </a:rPr>
            <a:t>Психотерапия: </a:t>
          </a:r>
        </a:p>
        <a:p>
          <a:pPr algn="l"/>
          <a:endParaRPr lang="ru-RU" sz="1400" dirty="0" smtClean="0">
            <a:latin typeface="Century Schoolbook" pitchFamily="18" charset="0"/>
            <a:ea typeface="Times New Roman"/>
          </a:endParaRPr>
        </a:p>
        <a:p>
          <a:pPr algn="l"/>
          <a:r>
            <a:rPr lang="ru-RU" sz="1200" b="1" i="1" dirty="0" smtClean="0">
              <a:latin typeface="Century Schoolbook" pitchFamily="18" charset="0"/>
              <a:ea typeface="Times New Roman"/>
            </a:rPr>
            <a:t>-Индивидуальная, поведенческая (модификация поведения, жетонная система); </a:t>
          </a:r>
        </a:p>
        <a:p>
          <a:pPr algn="l"/>
          <a:r>
            <a:rPr lang="ru-RU" sz="1200" b="1" i="1" dirty="0" smtClean="0">
              <a:latin typeface="Century Schoolbook" pitchFamily="18" charset="0"/>
              <a:ea typeface="Times New Roman"/>
            </a:rPr>
            <a:t>-Групповая (игровая, </a:t>
          </a:r>
          <a:r>
            <a:rPr lang="ru-RU" sz="1200" b="1" i="1" dirty="0" err="1" smtClean="0">
              <a:latin typeface="Century Schoolbook" pitchFamily="18" charset="0"/>
              <a:ea typeface="Times New Roman"/>
            </a:rPr>
            <a:t>арт-терапия</a:t>
          </a:r>
          <a:r>
            <a:rPr lang="ru-RU" sz="1200" b="1" i="1" dirty="0" smtClean="0">
              <a:latin typeface="Century Schoolbook" pitchFamily="18" charset="0"/>
              <a:ea typeface="Times New Roman"/>
            </a:rPr>
            <a:t>, в т. ч., например, </a:t>
          </a:r>
          <a:r>
            <a:rPr lang="ru-RU" sz="1200" b="1" i="1" dirty="0" err="1" smtClean="0">
              <a:latin typeface="Century Schoolbook" pitchFamily="18" charset="0"/>
              <a:ea typeface="Times New Roman"/>
            </a:rPr>
            <a:t>данс-терапия</a:t>
          </a:r>
          <a:r>
            <a:rPr lang="ru-RU" sz="1200" b="1" i="1" dirty="0" smtClean="0">
              <a:latin typeface="Century Schoolbook" pitchFamily="18" charset="0"/>
              <a:ea typeface="Times New Roman"/>
            </a:rPr>
            <a:t>); </a:t>
          </a:r>
        </a:p>
        <a:p>
          <a:pPr algn="l"/>
          <a:r>
            <a:rPr lang="ru-RU" sz="1200" b="1" i="1" dirty="0" smtClean="0">
              <a:latin typeface="Century Schoolbook" pitchFamily="18" charset="0"/>
              <a:ea typeface="Times New Roman"/>
            </a:rPr>
            <a:t>-Семейная (в т. ч. игровая); </a:t>
          </a:r>
        </a:p>
        <a:p>
          <a:pPr algn="l"/>
          <a:r>
            <a:rPr lang="ru-RU" sz="1200" b="1" i="1" dirty="0" smtClean="0">
              <a:latin typeface="Century Schoolbook" pitchFamily="18" charset="0"/>
              <a:ea typeface="Times New Roman"/>
            </a:rPr>
            <a:t>-Психологические тренинги (уверенности в себе, коммуникативных навыков, для родителей – тренинги родительских навыков и компетентности). </a:t>
          </a:r>
          <a:endParaRPr lang="ru-RU" sz="1200" i="1" dirty="0">
            <a:latin typeface="Century Schoolbook" pitchFamily="18" charset="0"/>
          </a:endParaRPr>
        </a:p>
      </dgm:t>
    </dgm:pt>
    <dgm:pt modelId="{388111BD-ECDE-4C16-AB5C-DC07715015B5}" type="parTrans" cxnId="{DAC2D048-ABBB-460E-84D0-55425CD5F515}">
      <dgm:prSet/>
      <dgm:spPr/>
      <dgm:t>
        <a:bodyPr/>
        <a:lstStyle/>
        <a:p>
          <a:endParaRPr lang="ru-RU"/>
        </a:p>
      </dgm:t>
    </dgm:pt>
    <dgm:pt modelId="{32E91817-9B99-4EAC-858C-43B9ED998C2F}" type="sibTrans" cxnId="{DAC2D048-ABBB-460E-84D0-55425CD5F515}">
      <dgm:prSet/>
      <dgm:spPr/>
      <dgm:t>
        <a:bodyPr/>
        <a:lstStyle/>
        <a:p>
          <a:endParaRPr lang="ru-RU"/>
        </a:p>
      </dgm:t>
    </dgm:pt>
    <dgm:pt modelId="{355F6075-88A6-4B4F-AB7A-D5E8FF141F59}">
      <dgm:prSet phldrT="[Текст]"/>
      <dgm:spPr/>
      <dgm:t>
        <a:bodyPr/>
        <a:lstStyle/>
        <a:p>
          <a:pPr algn="ctr"/>
          <a:r>
            <a:rPr lang="ru-RU" b="1" u="sng" dirty="0" smtClean="0">
              <a:latin typeface="Times New Roman"/>
              <a:ea typeface="Times New Roman"/>
            </a:rPr>
            <a:t>Педагогическая коррекция: </a:t>
          </a:r>
          <a:endParaRPr lang="ru-RU" b="1" dirty="0" smtClean="0">
            <a:latin typeface="Times New Roman"/>
            <a:ea typeface="Times New Roman"/>
          </a:endParaRPr>
        </a:p>
        <a:p>
          <a:pPr algn="l"/>
          <a:r>
            <a:rPr lang="ru-RU" b="1" i="1" dirty="0" smtClean="0">
              <a:latin typeface="Times New Roman"/>
              <a:ea typeface="Times New Roman"/>
            </a:rPr>
            <a:t>-Обучение </a:t>
          </a:r>
          <a:r>
            <a:rPr lang="ru-RU" b="1" i="1" dirty="0" err="1" smtClean="0">
              <a:latin typeface="Times New Roman"/>
              <a:ea typeface="Times New Roman"/>
            </a:rPr>
            <a:t>метакогнитивным</a:t>
          </a:r>
          <a:r>
            <a:rPr lang="ru-RU" b="1" i="1" dirty="0" smtClean="0">
              <a:latin typeface="Times New Roman"/>
              <a:ea typeface="Times New Roman"/>
            </a:rPr>
            <a:t> стратегиям (как правильно учиться, лучше организовать свою учебу); </a:t>
          </a:r>
        </a:p>
        <a:p>
          <a:pPr algn="l"/>
          <a:r>
            <a:rPr lang="ru-RU" b="1" i="1" dirty="0" smtClean="0">
              <a:latin typeface="Times New Roman"/>
              <a:ea typeface="Times New Roman"/>
            </a:rPr>
            <a:t>-Учебные программы, ориентированные на индивидуальные стили обучения – </a:t>
          </a:r>
          <a:r>
            <a:rPr lang="ru-RU" b="1" i="1" dirty="0" err="1" smtClean="0">
              <a:latin typeface="Times New Roman"/>
              <a:ea typeface="Times New Roman"/>
            </a:rPr>
            <a:t>learning</a:t>
          </a:r>
          <a:r>
            <a:rPr lang="ru-RU" b="1" i="1" dirty="0" smtClean="0">
              <a:latin typeface="Times New Roman"/>
              <a:ea typeface="Times New Roman"/>
            </a:rPr>
            <a:t> </a:t>
          </a:r>
          <a:r>
            <a:rPr lang="ru-RU" b="1" i="1" dirty="0" err="1" smtClean="0">
              <a:latin typeface="Times New Roman"/>
              <a:ea typeface="Times New Roman"/>
            </a:rPr>
            <a:t>styles</a:t>
          </a:r>
          <a:r>
            <a:rPr lang="ru-RU" b="1" i="1" dirty="0" smtClean="0">
              <a:latin typeface="Times New Roman"/>
              <a:ea typeface="Times New Roman"/>
            </a:rPr>
            <a:t> – для детей с визуальными, или </a:t>
          </a:r>
          <a:r>
            <a:rPr lang="ru-RU" b="1" i="1" dirty="0" err="1" smtClean="0">
              <a:latin typeface="Times New Roman"/>
              <a:ea typeface="Times New Roman"/>
            </a:rPr>
            <a:t>аудиальными</a:t>
          </a:r>
          <a:r>
            <a:rPr lang="ru-RU" b="1" i="1" dirty="0" smtClean="0">
              <a:latin typeface="Times New Roman"/>
              <a:ea typeface="Times New Roman"/>
            </a:rPr>
            <a:t>, </a:t>
          </a:r>
          <a:r>
            <a:rPr lang="ru-RU" b="1" i="1" dirty="0" err="1" smtClean="0">
              <a:latin typeface="Times New Roman"/>
              <a:ea typeface="Times New Roman"/>
            </a:rPr>
            <a:t>или</a:t>
          </a:r>
          <a:r>
            <a:rPr lang="ru-RU" b="1" i="1" dirty="0" smtClean="0">
              <a:latin typeface="Times New Roman"/>
              <a:ea typeface="Times New Roman"/>
            </a:rPr>
            <a:t> кинестетическими способностями. </a:t>
          </a:r>
          <a:endParaRPr lang="ru-RU" i="1" dirty="0"/>
        </a:p>
      </dgm:t>
    </dgm:pt>
    <dgm:pt modelId="{68F742CF-1C31-4A64-8648-B884A101E9AA}" type="parTrans" cxnId="{C5D1069C-C6A9-4C4A-A002-F80F322B0744}">
      <dgm:prSet/>
      <dgm:spPr/>
      <dgm:t>
        <a:bodyPr/>
        <a:lstStyle/>
        <a:p>
          <a:endParaRPr lang="ru-RU"/>
        </a:p>
      </dgm:t>
    </dgm:pt>
    <dgm:pt modelId="{C7CC78A0-EE9A-4F46-81DE-EC9A9C1812A3}" type="sibTrans" cxnId="{C5D1069C-C6A9-4C4A-A002-F80F322B0744}">
      <dgm:prSet/>
      <dgm:spPr/>
      <dgm:t>
        <a:bodyPr/>
        <a:lstStyle/>
        <a:p>
          <a:endParaRPr lang="ru-RU"/>
        </a:p>
      </dgm:t>
    </dgm:pt>
    <dgm:pt modelId="{634DC3F4-06B3-4EEF-AE62-6E7ECA35EC4F}">
      <dgm:prSet phldrT="[Текст]"/>
      <dgm:spPr/>
      <dgm:t>
        <a:bodyPr/>
        <a:lstStyle/>
        <a:p>
          <a:r>
            <a:rPr lang="ru-RU" b="1" u="sng" dirty="0" smtClean="0">
              <a:latin typeface="Times New Roman"/>
              <a:ea typeface="Times New Roman"/>
            </a:rPr>
            <a:t>Нейропсихологическая коррекция: </a:t>
          </a:r>
          <a:endParaRPr lang="ru-RU" b="1" dirty="0" smtClean="0">
            <a:latin typeface="Times New Roman"/>
            <a:ea typeface="Times New Roman"/>
          </a:endParaRPr>
        </a:p>
        <a:p>
          <a:r>
            <a:rPr lang="ru-RU" b="1" i="1" dirty="0" smtClean="0">
              <a:latin typeface="Times New Roman"/>
              <a:ea typeface="Times New Roman"/>
            </a:rPr>
            <a:t>Различные методики, направленные на улучшение взаимодействия между полушариями головного мозга. </a:t>
          </a:r>
          <a:endParaRPr lang="ru-RU" i="1" dirty="0"/>
        </a:p>
      </dgm:t>
    </dgm:pt>
    <dgm:pt modelId="{162BB7C7-5CB5-4486-9927-1B4F471A8BEC}" type="parTrans" cxnId="{D4ABFD48-511D-46DA-8760-93C8A785584B}">
      <dgm:prSet/>
      <dgm:spPr/>
      <dgm:t>
        <a:bodyPr/>
        <a:lstStyle/>
        <a:p>
          <a:endParaRPr lang="ru-RU"/>
        </a:p>
      </dgm:t>
    </dgm:pt>
    <dgm:pt modelId="{01C77B3F-5602-433D-9E14-215D4754025C}" type="sibTrans" cxnId="{D4ABFD48-511D-46DA-8760-93C8A785584B}">
      <dgm:prSet/>
      <dgm:spPr/>
      <dgm:t>
        <a:bodyPr/>
        <a:lstStyle/>
        <a:p>
          <a:endParaRPr lang="ru-RU"/>
        </a:p>
      </dgm:t>
    </dgm:pt>
    <dgm:pt modelId="{478EF8D0-9729-4B64-AEF7-21C5C431BADF}">
      <dgm:prSet phldrT="[Текст]"/>
      <dgm:spPr/>
      <dgm:t>
        <a:bodyPr/>
        <a:lstStyle/>
        <a:p>
          <a:r>
            <a:rPr lang="ru-RU" b="1" u="sng" dirty="0" smtClean="0">
              <a:latin typeface="Times New Roman"/>
              <a:ea typeface="Times New Roman"/>
            </a:rPr>
            <a:t>Медикаментозная и другие виды терапии </a:t>
          </a:r>
          <a:endParaRPr lang="ru-RU" dirty="0"/>
        </a:p>
      </dgm:t>
    </dgm:pt>
    <dgm:pt modelId="{0FCB0026-1C00-4D6B-A845-87C183F2F1C3}" type="parTrans" cxnId="{D0A2CFB7-FDE8-404C-A662-932214972296}">
      <dgm:prSet/>
      <dgm:spPr/>
      <dgm:t>
        <a:bodyPr/>
        <a:lstStyle/>
        <a:p>
          <a:endParaRPr lang="ru-RU"/>
        </a:p>
      </dgm:t>
    </dgm:pt>
    <dgm:pt modelId="{4104E99B-CE82-4D59-BC3B-E68E20F85B6D}" type="sibTrans" cxnId="{D0A2CFB7-FDE8-404C-A662-932214972296}">
      <dgm:prSet/>
      <dgm:spPr/>
      <dgm:t>
        <a:bodyPr/>
        <a:lstStyle/>
        <a:p>
          <a:endParaRPr lang="ru-RU"/>
        </a:p>
      </dgm:t>
    </dgm:pt>
    <dgm:pt modelId="{184FA362-68B1-4423-81A4-6697BCA170DB}" type="pres">
      <dgm:prSet presAssocID="{6362664E-71CA-4710-98ED-7863868CAF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6B154-15CA-41E7-9196-2B55A0642221}" type="pres">
      <dgm:prSet presAssocID="{6362664E-71CA-4710-98ED-7863868CAF07}" presName="matrix" presStyleCnt="0"/>
      <dgm:spPr/>
      <dgm:t>
        <a:bodyPr/>
        <a:lstStyle/>
        <a:p>
          <a:endParaRPr lang="ru-RU"/>
        </a:p>
      </dgm:t>
    </dgm:pt>
    <dgm:pt modelId="{797E4ADA-A454-4A8C-80DE-DFD3590BE590}" type="pres">
      <dgm:prSet presAssocID="{6362664E-71CA-4710-98ED-7863868CAF07}" presName="tile1" presStyleLbl="node1" presStyleIdx="0" presStyleCnt="4"/>
      <dgm:spPr/>
      <dgm:t>
        <a:bodyPr/>
        <a:lstStyle/>
        <a:p>
          <a:endParaRPr lang="ru-RU"/>
        </a:p>
      </dgm:t>
    </dgm:pt>
    <dgm:pt modelId="{CD0E3D47-AC26-4860-8371-4A3728CBB590}" type="pres">
      <dgm:prSet presAssocID="{6362664E-71CA-4710-98ED-7863868CAF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54686-30A1-4E1B-A712-5AD8915D5D8D}" type="pres">
      <dgm:prSet presAssocID="{6362664E-71CA-4710-98ED-7863868CAF07}" presName="tile2" presStyleLbl="node1" presStyleIdx="1" presStyleCnt="4"/>
      <dgm:spPr/>
      <dgm:t>
        <a:bodyPr/>
        <a:lstStyle/>
        <a:p>
          <a:endParaRPr lang="ru-RU"/>
        </a:p>
      </dgm:t>
    </dgm:pt>
    <dgm:pt modelId="{C80532D1-B178-4FE6-9698-471C25CAA587}" type="pres">
      <dgm:prSet presAssocID="{6362664E-71CA-4710-98ED-7863868CAF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D0FB-D8CD-4165-95E6-C22FE49F8864}" type="pres">
      <dgm:prSet presAssocID="{6362664E-71CA-4710-98ED-7863868CAF07}" presName="tile3" presStyleLbl="node1" presStyleIdx="2" presStyleCnt="4"/>
      <dgm:spPr/>
      <dgm:t>
        <a:bodyPr/>
        <a:lstStyle/>
        <a:p>
          <a:endParaRPr lang="ru-RU"/>
        </a:p>
      </dgm:t>
    </dgm:pt>
    <dgm:pt modelId="{DE71C92A-77E7-47E8-9603-7FEA909BEB87}" type="pres">
      <dgm:prSet presAssocID="{6362664E-71CA-4710-98ED-7863868CAF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ABA01-6179-4CC7-B4CB-7B9442BB12B9}" type="pres">
      <dgm:prSet presAssocID="{6362664E-71CA-4710-98ED-7863868CAF07}" presName="tile4" presStyleLbl="node1" presStyleIdx="3" presStyleCnt="4"/>
      <dgm:spPr/>
      <dgm:t>
        <a:bodyPr/>
        <a:lstStyle/>
        <a:p>
          <a:endParaRPr lang="ru-RU"/>
        </a:p>
      </dgm:t>
    </dgm:pt>
    <dgm:pt modelId="{ED17F3E4-1EC7-4C82-8382-B75AF1283528}" type="pres">
      <dgm:prSet presAssocID="{6362664E-71CA-4710-98ED-7863868CAF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20191-FFFA-4DD8-9EB8-6E4EB01F3761}" type="pres">
      <dgm:prSet presAssocID="{6362664E-71CA-4710-98ED-7863868CAF07}" presName="centerTile" presStyleLbl="fgShp" presStyleIdx="0" presStyleCnt="1" custScaleX="1331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2CFB7-FDE8-404C-A662-932214972296}" srcId="{F7967D54-EC24-46F9-AB2B-B66862B0FA2B}" destId="{478EF8D0-9729-4B64-AEF7-21C5C431BADF}" srcOrd="3" destOrd="0" parTransId="{0FCB0026-1C00-4D6B-A845-87C183F2F1C3}" sibTransId="{4104E99B-CE82-4D59-BC3B-E68E20F85B6D}"/>
    <dgm:cxn modelId="{8730AFFB-FD6F-40AC-A3B0-05025D2759F4}" srcId="{6362664E-71CA-4710-98ED-7863868CAF07}" destId="{F7967D54-EC24-46F9-AB2B-B66862B0FA2B}" srcOrd="0" destOrd="0" parTransId="{8FA2F51A-29DB-459A-90AB-481C06F7F02D}" sibTransId="{90656AAE-79CA-465E-9537-F413E73A88FA}"/>
    <dgm:cxn modelId="{C5D1069C-C6A9-4C4A-A002-F80F322B0744}" srcId="{F7967D54-EC24-46F9-AB2B-B66862B0FA2B}" destId="{355F6075-88A6-4B4F-AB7A-D5E8FF141F59}" srcOrd="1" destOrd="0" parTransId="{68F742CF-1C31-4A64-8648-B884A101E9AA}" sibTransId="{C7CC78A0-EE9A-4F46-81DE-EC9A9C1812A3}"/>
    <dgm:cxn modelId="{A9CF2A12-1E6F-4707-B882-CCEC601D4F29}" type="presOf" srcId="{355F6075-88A6-4B4F-AB7A-D5E8FF141F59}" destId="{C80532D1-B178-4FE6-9698-471C25CAA587}" srcOrd="1" destOrd="0" presId="urn:microsoft.com/office/officeart/2005/8/layout/matrix1"/>
    <dgm:cxn modelId="{D4ABFD48-511D-46DA-8760-93C8A785584B}" srcId="{F7967D54-EC24-46F9-AB2B-B66862B0FA2B}" destId="{634DC3F4-06B3-4EEF-AE62-6E7ECA35EC4F}" srcOrd="2" destOrd="0" parTransId="{162BB7C7-5CB5-4486-9927-1B4F471A8BEC}" sibTransId="{01C77B3F-5602-433D-9E14-215D4754025C}"/>
    <dgm:cxn modelId="{49E8278C-4960-4F70-A0ED-67B2C7A453CA}" type="presOf" srcId="{355F6075-88A6-4B4F-AB7A-D5E8FF141F59}" destId="{49854686-30A1-4E1B-A712-5AD8915D5D8D}" srcOrd="0" destOrd="0" presId="urn:microsoft.com/office/officeart/2005/8/layout/matrix1"/>
    <dgm:cxn modelId="{DAC2D048-ABBB-460E-84D0-55425CD5F515}" srcId="{F7967D54-EC24-46F9-AB2B-B66862B0FA2B}" destId="{B5C69D66-69FA-489A-A886-B05449F7BB81}" srcOrd="0" destOrd="0" parTransId="{388111BD-ECDE-4C16-AB5C-DC07715015B5}" sibTransId="{32E91817-9B99-4EAC-858C-43B9ED998C2F}"/>
    <dgm:cxn modelId="{A28C062C-AA53-4EDE-89CD-5F083C2D4E90}" type="presOf" srcId="{478EF8D0-9729-4B64-AEF7-21C5C431BADF}" destId="{6AAABA01-6179-4CC7-B4CB-7B9442BB12B9}" srcOrd="0" destOrd="0" presId="urn:microsoft.com/office/officeart/2005/8/layout/matrix1"/>
    <dgm:cxn modelId="{70FF218E-2DFD-4FB9-A531-C453771EECBA}" type="presOf" srcId="{B5C69D66-69FA-489A-A886-B05449F7BB81}" destId="{797E4ADA-A454-4A8C-80DE-DFD3590BE590}" srcOrd="0" destOrd="0" presId="urn:microsoft.com/office/officeart/2005/8/layout/matrix1"/>
    <dgm:cxn modelId="{B6DD97B1-2A7E-4B76-9DCC-FA7259A04F3C}" type="presOf" srcId="{6362664E-71CA-4710-98ED-7863868CAF07}" destId="{184FA362-68B1-4423-81A4-6697BCA170DB}" srcOrd="0" destOrd="0" presId="urn:microsoft.com/office/officeart/2005/8/layout/matrix1"/>
    <dgm:cxn modelId="{60F8DDFD-6DBC-4236-A95C-2AF77422CDEF}" type="presOf" srcId="{634DC3F4-06B3-4EEF-AE62-6E7ECA35EC4F}" destId="{DE71C92A-77E7-47E8-9603-7FEA909BEB87}" srcOrd="1" destOrd="0" presId="urn:microsoft.com/office/officeart/2005/8/layout/matrix1"/>
    <dgm:cxn modelId="{718A6D2F-FC5B-4488-9FC0-C2F3A2E6EA4A}" type="presOf" srcId="{F7967D54-EC24-46F9-AB2B-B66862B0FA2B}" destId="{60E20191-FFFA-4DD8-9EB8-6E4EB01F3761}" srcOrd="0" destOrd="0" presId="urn:microsoft.com/office/officeart/2005/8/layout/matrix1"/>
    <dgm:cxn modelId="{5D382BD5-F376-4B75-B312-67CC26821B76}" type="presOf" srcId="{B5C69D66-69FA-489A-A886-B05449F7BB81}" destId="{CD0E3D47-AC26-4860-8371-4A3728CBB590}" srcOrd="1" destOrd="0" presId="urn:microsoft.com/office/officeart/2005/8/layout/matrix1"/>
    <dgm:cxn modelId="{5E048203-F91C-4A6C-B4DC-3B2DFECFC928}" type="presOf" srcId="{478EF8D0-9729-4B64-AEF7-21C5C431BADF}" destId="{ED17F3E4-1EC7-4C82-8382-B75AF1283528}" srcOrd="1" destOrd="0" presId="urn:microsoft.com/office/officeart/2005/8/layout/matrix1"/>
    <dgm:cxn modelId="{7D3E9592-AD33-49B5-9AAE-7EF443CEC96C}" type="presOf" srcId="{634DC3F4-06B3-4EEF-AE62-6E7ECA35EC4F}" destId="{D1C9D0FB-D8CD-4165-95E6-C22FE49F8864}" srcOrd="0" destOrd="0" presId="urn:microsoft.com/office/officeart/2005/8/layout/matrix1"/>
    <dgm:cxn modelId="{C57E97E8-5785-4AB5-93CC-F09399FA5519}" type="presParOf" srcId="{184FA362-68B1-4423-81A4-6697BCA170DB}" destId="{7906B154-15CA-41E7-9196-2B55A0642221}" srcOrd="0" destOrd="0" presId="urn:microsoft.com/office/officeart/2005/8/layout/matrix1"/>
    <dgm:cxn modelId="{8A45D385-7D17-40BC-8473-028F01B8A87F}" type="presParOf" srcId="{7906B154-15CA-41E7-9196-2B55A0642221}" destId="{797E4ADA-A454-4A8C-80DE-DFD3590BE590}" srcOrd="0" destOrd="0" presId="urn:microsoft.com/office/officeart/2005/8/layout/matrix1"/>
    <dgm:cxn modelId="{AABC73EB-E96D-4FD7-B65E-D1F910AB778E}" type="presParOf" srcId="{7906B154-15CA-41E7-9196-2B55A0642221}" destId="{CD0E3D47-AC26-4860-8371-4A3728CBB590}" srcOrd="1" destOrd="0" presId="urn:microsoft.com/office/officeart/2005/8/layout/matrix1"/>
    <dgm:cxn modelId="{99CADC5D-78A8-4D79-A094-8530678DD438}" type="presParOf" srcId="{7906B154-15CA-41E7-9196-2B55A0642221}" destId="{49854686-30A1-4E1B-A712-5AD8915D5D8D}" srcOrd="2" destOrd="0" presId="urn:microsoft.com/office/officeart/2005/8/layout/matrix1"/>
    <dgm:cxn modelId="{CC0D4FE5-EEBD-49ED-A34B-DD692DE13197}" type="presParOf" srcId="{7906B154-15CA-41E7-9196-2B55A0642221}" destId="{C80532D1-B178-4FE6-9698-471C25CAA587}" srcOrd="3" destOrd="0" presId="urn:microsoft.com/office/officeart/2005/8/layout/matrix1"/>
    <dgm:cxn modelId="{94102277-D5BE-4863-B5C6-175B0A8E6CBB}" type="presParOf" srcId="{7906B154-15CA-41E7-9196-2B55A0642221}" destId="{D1C9D0FB-D8CD-4165-95E6-C22FE49F8864}" srcOrd="4" destOrd="0" presId="urn:microsoft.com/office/officeart/2005/8/layout/matrix1"/>
    <dgm:cxn modelId="{06BB65AB-9082-4A24-8BAC-EA96651F51E9}" type="presParOf" srcId="{7906B154-15CA-41E7-9196-2B55A0642221}" destId="{DE71C92A-77E7-47E8-9603-7FEA909BEB87}" srcOrd="5" destOrd="0" presId="urn:microsoft.com/office/officeart/2005/8/layout/matrix1"/>
    <dgm:cxn modelId="{6598A27E-BB09-4B75-BE4F-2B57813FA349}" type="presParOf" srcId="{7906B154-15CA-41E7-9196-2B55A0642221}" destId="{6AAABA01-6179-4CC7-B4CB-7B9442BB12B9}" srcOrd="6" destOrd="0" presId="urn:microsoft.com/office/officeart/2005/8/layout/matrix1"/>
    <dgm:cxn modelId="{BE0D89A3-426F-4119-AFBD-BEF3D9E87086}" type="presParOf" srcId="{7906B154-15CA-41E7-9196-2B55A0642221}" destId="{ED17F3E4-1EC7-4C82-8382-B75AF1283528}" srcOrd="7" destOrd="0" presId="urn:microsoft.com/office/officeart/2005/8/layout/matrix1"/>
    <dgm:cxn modelId="{729EB214-A09C-45D9-9D73-C43877E3F258}" type="presParOf" srcId="{184FA362-68B1-4423-81A4-6697BCA170DB}" destId="{60E20191-FFFA-4DD8-9EB8-6E4EB01F37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9AC9-938C-491B-BBA2-3B57965FB478}">
      <dsp:nvSpPr>
        <dsp:cNvPr id="0" name=""/>
        <dsp:cNvSpPr/>
      </dsp:nvSpPr>
      <dsp:spPr>
        <a:xfrm rot="16200000">
          <a:off x="-1200698" y="2621672"/>
          <a:ext cx="2767577" cy="36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166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Биологические</a:t>
          </a:r>
          <a:endParaRPr lang="ru-RU" sz="2000" kern="1200" dirty="0">
            <a:latin typeface="Century Schoolbook" pitchFamily="18" charset="0"/>
          </a:endParaRPr>
        </a:p>
      </dsp:txBody>
      <dsp:txXfrm>
        <a:off x="-1200698" y="2621672"/>
        <a:ext cx="2767577" cy="364726"/>
      </dsp:txXfrm>
    </dsp:sp>
    <dsp:sp modelId="{90847B53-91E3-476C-AA39-C4E85EDF5C8A}">
      <dsp:nvSpPr>
        <dsp:cNvPr id="0" name=""/>
        <dsp:cNvSpPr/>
      </dsp:nvSpPr>
      <dsp:spPr>
        <a:xfrm>
          <a:off x="496276" y="702589"/>
          <a:ext cx="2096303" cy="3266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2166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Гипоксия плода во время беременности и родов.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Нарушения течения беременности и родов.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Недоношенность и </a:t>
          </a:r>
          <a:r>
            <a:rPr lang="ru-RU" sz="1200" kern="1200" dirty="0" err="1" smtClean="0">
              <a:latin typeface="Century Schoolbook" pitchFamily="18" charset="0"/>
            </a:rPr>
            <a:t>переношенность</a:t>
          </a:r>
          <a:r>
            <a:rPr lang="ru-RU" sz="1200" kern="1200" dirty="0" smtClean="0">
              <a:latin typeface="Century Schoolbook" pitchFamily="18" charset="0"/>
            </a:rPr>
            <a:t>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Внутриутробная гипотрофия.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Беременность до 20 лет и после 40.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Употребление матерью алкоголя, лекарственных препаратов во время беременности, курение.</a:t>
          </a:r>
          <a:endParaRPr lang="ru-RU" sz="1200" kern="1200" dirty="0">
            <a:latin typeface="Century Schoolbook" pitchFamily="18" charset="0"/>
          </a:endParaRPr>
        </a:p>
      </dsp:txBody>
      <dsp:txXfrm>
        <a:off x="496276" y="702589"/>
        <a:ext cx="2096303" cy="3266503"/>
      </dsp:txXfrm>
    </dsp:sp>
    <dsp:sp modelId="{6B22C3CB-52D9-4F70-BA61-C46ED559E95A}">
      <dsp:nvSpPr>
        <dsp:cNvPr id="0" name=""/>
        <dsp:cNvSpPr/>
      </dsp:nvSpPr>
      <dsp:spPr>
        <a:xfrm>
          <a:off x="1032597" y="0"/>
          <a:ext cx="1018850" cy="7294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D972-9218-40C4-BDFA-988CB3FB0C04}">
      <dsp:nvSpPr>
        <dsp:cNvPr id="0" name=""/>
        <dsp:cNvSpPr/>
      </dsp:nvSpPr>
      <dsp:spPr>
        <a:xfrm rot="16200000">
          <a:off x="1559024" y="2372209"/>
          <a:ext cx="3266503" cy="36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166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itchFamily="18" charset="0"/>
            </a:rPr>
            <a:t>Психосоциальные</a:t>
          </a:r>
          <a:r>
            <a:rPr lang="ru-RU" sz="1500" b="1" kern="1200" dirty="0" smtClean="0"/>
            <a:t> </a:t>
          </a:r>
          <a:endParaRPr lang="ru-RU" sz="1500" kern="1200" dirty="0"/>
        </a:p>
      </dsp:txBody>
      <dsp:txXfrm>
        <a:off x="1559024" y="2372209"/>
        <a:ext cx="3266503" cy="364726"/>
      </dsp:txXfrm>
    </dsp:sp>
    <dsp:sp modelId="{4AC639DD-8D9C-4944-BE0D-446AE5C199E1}">
      <dsp:nvSpPr>
        <dsp:cNvPr id="0" name=""/>
        <dsp:cNvSpPr/>
      </dsp:nvSpPr>
      <dsp:spPr>
        <a:xfrm>
          <a:off x="3364175" y="701380"/>
          <a:ext cx="1816727" cy="3266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2166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Низкое социальное положение семьи.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Алкоголизм родителей.</a:t>
          </a:r>
          <a:endParaRPr lang="ru-RU" sz="1200" kern="1200" dirty="0">
            <a:latin typeface="Century Schoolbook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Schoolbook" pitchFamily="18" charset="0"/>
            </a:rPr>
            <a:t>Тяжелые разногласия между родителями.</a:t>
          </a:r>
          <a:endParaRPr lang="ru-RU" sz="1200" kern="1200" dirty="0">
            <a:latin typeface="Century Schoolbook" pitchFamily="18" charset="0"/>
          </a:endParaRPr>
        </a:p>
      </dsp:txBody>
      <dsp:txXfrm>
        <a:off x="3364175" y="701380"/>
        <a:ext cx="1816727" cy="3266503"/>
      </dsp:txXfrm>
    </dsp:sp>
    <dsp:sp modelId="{3A1BEA3D-3144-4506-BD4B-7445F52266DE}">
      <dsp:nvSpPr>
        <dsp:cNvPr id="0" name=""/>
        <dsp:cNvSpPr/>
      </dsp:nvSpPr>
      <dsp:spPr>
        <a:xfrm>
          <a:off x="3697069" y="21514"/>
          <a:ext cx="1041193" cy="72945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C0351-501C-42C1-9BCA-347D00CC720A}">
      <dsp:nvSpPr>
        <dsp:cNvPr id="0" name=""/>
        <dsp:cNvSpPr/>
      </dsp:nvSpPr>
      <dsp:spPr>
        <a:xfrm rot="16200000">
          <a:off x="5163404" y="1773395"/>
          <a:ext cx="2103693" cy="112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1669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Schoolbook" pitchFamily="18" charset="0"/>
            </a:rPr>
            <a:t>Генетические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Schoolbook" pitchFamily="18" charset="0"/>
            </a:rPr>
            <a:t> Экологические</a:t>
          </a:r>
          <a:endParaRPr lang="ru-RU" sz="1600" kern="1200" dirty="0">
            <a:latin typeface="Century Schoolbook" pitchFamily="18" charset="0"/>
          </a:endParaRPr>
        </a:p>
      </dsp:txBody>
      <dsp:txXfrm>
        <a:off x="5163404" y="1773395"/>
        <a:ext cx="2103693" cy="1122472"/>
      </dsp:txXfrm>
    </dsp:sp>
    <dsp:sp modelId="{907715A9-7C05-4801-B278-BB55F4E2A242}">
      <dsp:nvSpPr>
        <dsp:cNvPr id="0" name=""/>
        <dsp:cNvSpPr/>
      </dsp:nvSpPr>
      <dsp:spPr>
        <a:xfrm>
          <a:off x="6332921" y="701380"/>
          <a:ext cx="1946114" cy="3266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1669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Schoolbook" pitchFamily="18" charset="0"/>
            </a:rPr>
            <a:t>Наследственность СДВГ подтверждается у 50 % людей с этим синдромом.</a:t>
          </a:r>
          <a:endParaRPr lang="ru-RU" sz="1400" kern="1200" dirty="0">
            <a:latin typeface="Century Schoolbook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Schoolbook" pitchFamily="18" charset="0"/>
            </a:rPr>
            <a:t>Экология и сбалансированность питания также влияют на общее состояние здоровья детей и на развитие их нервной системы.</a:t>
          </a:r>
          <a:endParaRPr lang="ru-RU" sz="1400" kern="1200" dirty="0">
            <a:latin typeface="Century Schoolbook" pitchFamily="18" charset="0"/>
          </a:endParaRPr>
        </a:p>
      </dsp:txBody>
      <dsp:txXfrm>
        <a:off x="6332921" y="701380"/>
        <a:ext cx="1946114" cy="3266503"/>
      </dsp:txXfrm>
    </dsp:sp>
    <dsp:sp modelId="{20CDD8B8-39C5-4595-A1D2-F08E8D72CB05}">
      <dsp:nvSpPr>
        <dsp:cNvPr id="0" name=""/>
        <dsp:cNvSpPr/>
      </dsp:nvSpPr>
      <dsp:spPr>
        <a:xfrm>
          <a:off x="6747373" y="21514"/>
          <a:ext cx="1195487" cy="72945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E2A0-F9A4-46CF-BCF9-A4BA732B24EB}">
      <dsp:nvSpPr>
        <dsp:cNvPr id="0" name=""/>
        <dsp:cNvSpPr/>
      </dsp:nvSpPr>
      <dsp:spPr>
        <a:xfrm>
          <a:off x="0" y="251854"/>
          <a:ext cx="8183562" cy="2281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latin typeface="+mj-lt"/>
              <a:ea typeface="Times New Roman"/>
            </a:rPr>
            <a:t>Если в возрасте до семи лет проявляются хотя бы </a:t>
          </a:r>
          <a:r>
            <a:rPr lang="ru-RU" sz="3200" b="0" kern="1200" dirty="0" smtClean="0">
              <a:solidFill>
                <a:schemeClr val="bg1"/>
              </a:solidFill>
              <a:latin typeface="+mj-lt"/>
              <a:ea typeface="Times New Roman"/>
            </a:rPr>
            <a:t>шесть</a:t>
          </a:r>
          <a:r>
            <a:rPr lang="ru-RU" sz="1700" b="0" kern="1200" dirty="0" smtClean="0">
              <a:solidFill>
                <a:schemeClr val="bg1"/>
              </a:solidFill>
              <a:latin typeface="+mj-lt"/>
              <a:ea typeface="Times New Roman"/>
            </a:rPr>
            <a:t> из перечисленных характеристик, воспитатель может предположить (но не поставить диагноз!), что ребенок является </a:t>
          </a:r>
          <a:r>
            <a:rPr lang="ru-RU" sz="1700" b="0" kern="1200" dirty="0" err="1" smtClean="0">
              <a:solidFill>
                <a:schemeClr val="bg1"/>
              </a:solidFill>
              <a:latin typeface="+mj-lt"/>
              <a:ea typeface="Times New Roman"/>
            </a:rPr>
            <a:t>гиперактивным</a:t>
          </a:r>
          <a:endParaRPr lang="ru-RU" sz="1700" b="0" kern="1200" dirty="0" smtClean="0">
            <a:solidFill>
              <a:schemeClr val="bg1"/>
            </a:solidFill>
            <a:latin typeface="+mj-lt"/>
            <a:ea typeface="Times New Roman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solidFill>
              <a:schemeClr val="bg1"/>
            </a:solidFill>
            <a:latin typeface="Times New Roman"/>
            <a:ea typeface="Times New Roman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bg1"/>
              </a:solidFill>
              <a:latin typeface="+mj-lt"/>
              <a:ea typeface="Times New Roman"/>
            </a:rPr>
            <a:t>Ставить диагноз СДВГ должен врач!!!</a:t>
          </a:r>
          <a:endParaRPr lang="ru-RU" sz="1700" b="0" kern="1200" dirty="0">
            <a:solidFill>
              <a:schemeClr val="bg1"/>
            </a:solidFill>
            <a:latin typeface="+mj-lt"/>
          </a:endParaRPr>
        </a:p>
      </dsp:txBody>
      <dsp:txXfrm>
        <a:off x="111358" y="363212"/>
        <a:ext cx="7960846" cy="2058459"/>
      </dsp:txXfrm>
    </dsp:sp>
    <dsp:sp modelId="{DE5214ED-6FD0-4EC4-B50A-636773A179EF}">
      <dsp:nvSpPr>
        <dsp:cNvPr id="0" name=""/>
        <dsp:cNvSpPr/>
      </dsp:nvSpPr>
      <dsp:spPr>
        <a:xfrm>
          <a:off x="0" y="2533030"/>
          <a:ext cx="8183562" cy="8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2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533030"/>
        <a:ext cx="8183562" cy="81667"/>
      </dsp:txXfrm>
    </dsp:sp>
    <dsp:sp modelId="{6DE4E175-3F0D-4222-9C71-673A587FE4E7}">
      <dsp:nvSpPr>
        <dsp:cNvPr id="0" name=""/>
        <dsp:cNvSpPr/>
      </dsp:nvSpPr>
      <dsp:spPr>
        <a:xfrm>
          <a:off x="0" y="2614698"/>
          <a:ext cx="8183562" cy="2308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bg1"/>
            </a:solidFill>
            <a:latin typeface="+mn-lt"/>
            <a:ea typeface="Times New Roma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+mn-lt"/>
              <a:ea typeface="Times New Roman"/>
            </a:rPr>
            <a:t>Сферы возможных нарушений у детей с СДВГ: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ea typeface="Times New Roman"/>
            </a:rPr>
            <a:t>1) познавательно-интеллектуальная;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ea typeface="Times New Roman"/>
            </a:rPr>
            <a:t>2) </a:t>
          </a:r>
          <a:r>
            <a:rPr lang="ru-RU" sz="1600" b="0" kern="1200" dirty="0" err="1" smtClean="0">
              <a:latin typeface="+mn-lt"/>
              <a:ea typeface="Times New Roman"/>
            </a:rPr>
            <a:t>психоэмоциональная</a:t>
          </a:r>
          <a:r>
            <a:rPr lang="ru-RU" sz="1600" b="0" kern="1200" dirty="0" smtClean="0">
              <a:latin typeface="+mn-lt"/>
              <a:ea typeface="Times New Roman"/>
            </a:rPr>
            <a:t> (поведенческая);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ea typeface="Times New Roman"/>
            </a:rPr>
            <a:t>3) коммуникативная.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bg1"/>
              </a:solidFill>
              <a:latin typeface="+mn-lt"/>
              <a:ea typeface="Times New Roman"/>
            </a:rPr>
            <a:t>Нарушения в какой-либо из сфер могут привести 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bg1"/>
              </a:solidFill>
              <a:latin typeface="+mn-lt"/>
              <a:ea typeface="Times New Roman"/>
            </a:rPr>
            <a:t> </a:t>
          </a:r>
          <a:r>
            <a:rPr lang="ru-RU" sz="1800" b="0" i="0" kern="1200" dirty="0" err="1" smtClean="0">
              <a:solidFill>
                <a:schemeClr val="bg1"/>
              </a:solidFill>
              <a:latin typeface="+mn-lt"/>
              <a:ea typeface="Times New Roman"/>
            </a:rPr>
            <a:t>дезадаптации</a:t>
          </a:r>
          <a:r>
            <a:rPr lang="ru-RU" sz="1800" b="0" i="0" kern="1200" dirty="0" smtClean="0">
              <a:solidFill>
                <a:schemeClr val="bg1"/>
              </a:solidFill>
              <a:latin typeface="+mn-lt"/>
              <a:ea typeface="Times New Roman"/>
            </a:rPr>
            <a:t> ребёнка в ОУ.</a:t>
          </a:r>
          <a:endParaRPr lang="ru-RU" sz="1800" b="0" i="0" kern="1200" dirty="0">
            <a:solidFill>
              <a:schemeClr val="bg1"/>
            </a:solidFill>
            <a:latin typeface="+mn-lt"/>
          </a:endParaRPr>
        </a:p>
      </dsp:txBody>
      <dsp:txXfrm>
        <a:off x="112668" y="2727366"/>
        <a:ext cx="7958226" cy="2082671"/>
      </dsp:txXfrm>
    </dsp:sp>
    <dsp:sp modelId="{E4376AE6-2B9E-4B74-802A-6D84D9A96DCE}">
      <dsp:nvSpPr>
        <dsp:cNvPr id="0" name=""/>
        <dsp:cNvSpPr/>
      </dsp:nvSpPr>
      <dsp:spPr>
        <a:xfrm>
          <a:off x="0" y="4922706"/>
          <a:ext cx="8183562" cy="8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2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4922706"/>
        <a:ext cx="8183562" cy="81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E4ADA-A454-4A8C-80DE-DFD3590BE590}">
      <dsp:nvSpPr>
        <dsp:cNvPr id="0" name=""/>
        <dsp:cNvSpPr/>
      </dsp:nvSpPr>
      <dsp:spPr>
        <a:xfrm rot="16200000">
          <a:off x="521493" y="-521493"/>
          <a:ext cx="307181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Century Schoolbook" pitchFamily="18" charset="0"/>
              <a:ea typeface="Times New Roman"/>
            </a:rPr>
            <a:t>Психотерапия: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Century Schoolbook" pitchFamily="18" charset="0"/>
            <a:ea typeface="Times New Roman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Century Schoolbook" pitchFamily="18" charset="0"/>
              <a:ea typeface="Times New Roman"/>
            </a:rPr>
            <a:t>-Индивидуальная, поведенческая (модификация поведения, жетонная система);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Century Schoolbook" pitchFamily="18" charset="0"/>
              <a:ea typeface="Times New Roman"/>
            </a:rPr>
            <a:t>-Групповая (игровая, </a:t>
          </a:r>
          <a:r>
            <a:rPr lang="ru-RU" sz="1200" b="1" i="1" kern="1200" dirty="0" err="1" smtClean="0">
              <a:latin typeface="Century Schoolbook" pitchFamily="18" charset="0"/>
              <a:ea typeface="Times New Roman"/>
            </a:rPr>
            <a:t>арт-терапия</a:t>
          </a:r>
          <a:r>
            <a:rPr lang="ru-RU" sz="1200" b="1" i="1" kern="1200" dirty="0" smtClean="0">
              <a:latin typeface="Century Schoolbook" pitchFamily="18" charset="0"/>
              <a:ea typeface="Times New Roman"/>
            </a:rPr>
            <a:t>, в т. ч., например, </a:t>
          </a:r>
          <a:r>
            <a:rPr lang="ru-RU" sz="1200" b="1" i="1" kern="1200" dirty="0" err="1" smtClean="0">
              <a:latin typeface="Century Schoolbook" pitchFamily="18" charset="0"/>
              <a:ea typeface="Times New Roman"/>
            </a:rPr>
            <a:t>данс-терапия</a:t>
          </a:r>
          <a:r>
            <a:rPr lang="ru-RU" sz="1200" b="1" i="1" kern="1200" dirty="0" smtClean="0">
              <a:latin typeface="Century Schoolbook" pitchFamily="18" charset="0"/>
              <a:ea typeface="Times New Roman"/>
            </a:rPr>
            <a:t>);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Century Schoolbook" pitchFamily="18" charset="0"/>
              <a:ea typeface="Times New Roman"/>
            </a:rPr>
            <a:t>-Семейная (в т. ч. игровая);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Century Schoolbook" pitchFamily="18" charset="0"/>
              <a:ea typeface="Times New Roman"/>
            </a:rPr>
            <a:t>-Психологические тренинги (уверенности в себе, коммуникативных навыков, для родителей – тренинги родительских навыков и компетентности). </a:t>
          </a:r>
          <a:endParaRPr lang="ru-RU" sz="1200" i="1" kern="1200" dirty="0">
            <a:latin typeface="Century Schoolbook" pitchFamily="18" charset="0"/>
          </a:endParaRPr>
        </a:p>
      </dsp:txBody>
      <dsp:txXfrm rot="5400000">
        <a:off x="0" y="0"/>
        <a:ext cx="4114800" cy="2303859"/>
      </dsp:txXfrm>
    </dsp:sp>
    <dsp:sp modelId="{49854686-30A1-4E1B-A712-5AD8915D5D8D}">
      <dsp:nvSpPr>
        <dsp:cNvPr id="0" name=""/>
        <dsp:cNvSpPr/>
      </dsp:nvSpPr>
      <dsp:spPr>
        <a:xfrm>
          <a:off x="4114800" y="0"/>
          <a:ext cx="4114800" cy="3071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/>
              <a:ea typeface="Times New Roman"/>
            </a:rPr>
            <a:t>Педагогическая коррекция: </a:t>
          </a:r>
          <a:endParaRPr lang="ru-RU" sz="1600" b="1" kern="1200" dirty="0" smtClean="0">
            <a:latin typeface="Times New Roman"/>
            <a:ea typeface="Times New Roma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/>
              <a:ea typeface="Times New Roman"/>
            </a:rPr>
            <a:t>-Обучение </a:t>
          </a:r>
          <a:r>
            <a:rPr lang="ru-RU" sz="1600" b="1" i="1" kern="1200" dirty="0" err="1" smtClean="0">
              <a:latin typeface="Times New Roman"/>
              <a:ea typeface="Times New Roman"/>
            </a:rPr>
            <a:t>метакогнитивным</a:t>
          </a:r>
          <a:r>
            <a:rPr lang="ru-RU" sz="1600" b="1" i="1" kern="1200" dirty="0" smtClean="0">
              <a:latin typeface="Times New Roman"/>
              <a:ea typeface="Times New Roman"/>
            </a:rPr>
            <a:t> стратегиям (как правильно учиться, лучше организовать свою учебу);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/>
              <a:ea typeface="Times New Roman"/>
            </a:rPr>
            <a:t>-Учебные программы, ориентированные на индивидуальные стили обучения – </a:t>
          </a:r>
          <a:r>
            <a:rPr lang="ru-RU" sz="1600" b="1" i="1" kern="1200" dirty="0" err="1" smtClean="0">
              <a:latin typeface="Times New Roman"/>
              <a:ea typeface="Times New Roman"/>
            </a:rPr>
            <a:t>learning</a:t>
          </a:r>
          <a:r>
            <a:rPr lang="ru-RU" sz="1600" b="1" i="1" kern="1200" dirty="0" smtClean="0">
              <a:latin typeface="Times New Roman"/>
              <a:ea typeface="Times New Roman"/>
            </a:rPr>
            <a:t> </a:t>
          </a:r>
          <a:r>
            <a:rPr lang="ru-RU" sz="1600" b="1" i="1" kern="1200" dirty="0" err="1" smtClean="0">
              <a:latin typeface="Times New Roman"/>
              <a:ea typeface="Times New Roman"/>
            </a:rPr>
            <a:t>styles</a:t>
          </a:r>
          <a:r>
            <a:rPr lang="ru-RU" sz="1600" b="1" i="1" kern="1200" dirty="0" smtClean="0">
              <a:latin typeface="Times New Roman"/>
              <a:ea typeface="Times New Roman"/>
            </a:rPr>
            <a:t> – для детей с визуальными, или </a:t>
          </a:r>
          <a:r>
            <a:rPr lang="ru-RU" sz="1600" b="1" i="1" kern="1200" dirty="0" err="1" smtClean="0">
              <a:latin typeface="Times New Roman"/>
              <a:ea typeface="Times New Roman"/>
            </a:rPr>
            <a:t>аудиальными</a:t>
          </a:r>
          <a:r>
            <a:rPr lang="ru-RU" sz="1600" b="1" i="1" kern="1200" dirty="0" smtClean="0">
              <a:latin typeface="Times New Roman"/>
              <a:ea typeface="Times New Roman"/>
            </a:rPr>
            <a:t>, </a:t>
          </a:r>
          <a:r>
            <a:rPr lang="ru-RU" sz="1600" b="1" i="1" kern="1200" dirty="0" err="1" smtClean="0">
              <a:latin typeface="Times New Roman"/>
              <a:ea typeface="Times New Roman"/>
            </a:rPr>
            <a:t>или</a:t>
          </a:r>
          <a:r>
            <a:rPr lang="ru-RU" sz="1600" b="1" i="1" kern="1200" dirty="0" smtClean="0">
              <a:latin typeface="Times New Roman"/>
              <a:ea typeface="Times New Roman"/>
            </a:rPr>
            <a:t> кинестетическими способностями. </a:t>
          </a:r>
          <a:endParaRPr lang="ru-RU" sz="1600" i="1" kern="1200" dirty="0"/>
        </a:p>
      </dsp:txBody>
      <dsp:txXfrm>
        <a:off x="4114800" y="0"/>
        <a:ext cx="4114800" cy="2303859"/>
      </dsp:txXfrm>
    </dsp:sp>
    <dsp:sp modelId="{D1C9D0FB-D8CD-4165-95E6-C22FE49F8864}">
      <dsp:nvSpPr>
        <dsp:cNvPr id="0" name=""/>
        <dsp:cNvSpPr/>
      </dsp:nvSpPr>
      <dsp:spPr>
        <a:xfrm rot="10800000">
          <a:off x="0" y="3071812"/>
          <a:ext cx="4114800" cy="3071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/>
              <a:ea typeface="Times New Roman"/>
            </a:rPr>
            <a:t>Нейропсихологическая коррекция: </a:t>
          </a:r>
          <a:endParaRPr lang="ru-RU" sz="1600" b="1" kern="1200" dirty="0" smtClean="0">
            <a:latin typeface="Times New Roman"/>
            <a:ea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/>
              <a:ea typeface="Times New Roman"/>
            </a:rPr>
            <a:t>Различные методики, направленные на улучшение взаимодействия между полушариями головного мозга. </a:t>
          </a:r>
          <a:endParaRPr lang="ru-RU" sz="1600" i="1" kern="1200" dirty="0"/>
        </a:p>
      </dsp:txBody>
      <dsp:txXfrm rot="10800000">
        <a:off x="0" y="3839765"/>
        <a:ext cx="4114800" cy="2303859"/>
      </dsp:txXfrm>
    </dsp:sp>
    <dsp:sp modelId="{6AAABA01-6179-4CC7-B4CB-7B9442BB12B9}">
      <dsp:nvSpPr>
        <dsp:cNvPr id="0" name=""/>
        <dsp:cNvSpPr/>
      </dsp:nvSpPr>
      <dsp:spPr>
        <a:xfrm rot="5400000">
          <a:off x="4636293" y="2550318"/>
          <a:ext cx="307181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/>
              <a:ea typeface="Times New Roman"/>
            </a:rPr>
            <a:t>Медикаментозная и другие виды терапии </a:t>
          </a:r>
          <a:endParaRPr lang="ru-RU" sz="1600" kern="1200" dirty="0"/>
        </a:p>
      </dsp:txBody>
      <dsp:txXfrm rot="-5400000">
        <a:off x="4114800" y="3839765"/>
        <a:ext cx="4114800" cy="2303859"/>
      </dsp:txXfrm>
    </dsp:sp>
    <dsp:sp modelId="{60E20191-FFFA-4DD8-9EB8-6E4EB01F3761}">
      <dsp:nvSpPr>
        <dsp:cNvPr id="0" name=""/>
        <dsp:cNvSpPr/>
      </dsp:nvSpPr>
      <dsp:spPr>
        <a:xfrm>
          <a:off x="2471723" y="2303859"/>
          <a:ext cx="3286153" cy="153590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>Методы коррекции проявлений синдрома дефицита внимания и </a:t>
          </a: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>гиперактивности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/>
          </a:r>
          <a:b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</a:b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  <a:t>(комплексный подход)</a:t>
          </a:r>
          <a:b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rPr>
          </a:b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46700" y="2378836"/>
        <a:ext cx="3136199" cy="1385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47EA1D-B261-4D27-B61C-E5AF04B7796C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06D0D3-566D-4CF0-B66D-D8E1C361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48680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РАБОТА С ГИПЕРАКТИВНЫМИ ДЕТЬМИ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консультация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для воспитателей ДОУ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подготовила: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учитель-логопед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Никитина М.Н.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Георгий\Documents\V\mal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76" y="3201413"/>
            <a:ext cx="4191003" cy="314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еоргий\Documents\V\1610903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8806">
            <a:off x="5817459" y="4255896"/>
            <a:ext cx="1773237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Гиперактивность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 и СДВГ: что это?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78621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Гиперакти́вность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- состояние, при котором активность и возбудимость человека превышает норму.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Синдром дефицита внимания и </a:t>
            </a:r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гиперактивности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( СДВГ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) </a:t>
            </a:r>
            <a:r>
              <a:rPr lang="ru-RU" b="1" dirty="0" smtClean="0">
                <a:latin typeface="Times New Roman"/>
                <a:ea typeface="Times New Roman"/>
              </a:rPr>
              <a:t>- </a:t>
            </a:r>
            <a:r>
              <a:rPr lang="ru-RU" b="1" dirty="0" err="1" smtClean="0">
                <a:latin typeface="Times New Roman"/>
                <a:ea typeface="Times New Roman"/>
              </a:rPr>
              <a:t>неврологическо-поведенческое</a:t>
            </a:r>
            <a:r>
              <a:rPr lang="ru-RU" b="1" dirty="0" smtClean="0">
                <a:latin typeface="Times New Roman"/>
                <a:ea typeface="Times New Roman"/>
              </a:rPr>
              <a:t> расстройство развития, начинающееся в детском возрасте. Проявляется такими симптомами, как трудности концентрации внимания, </a:t>
            </a:r>
            <a:r>
              <a:rPr lang="ru-RU" b="1" dirty="0" err="1" smtClean="0">
                <a:latin typeface="Times New Roman"/>
                <a:ea typeface="Times New Roman"/>
              </a:rPr>
              <a:t>гиперактивность</a:t>
            </a:r>
            <a:r>
              <a:rPr lang="ru-RU" b="1" dirty="0" smtClean="0">
                <a:latin typeface="Times New Roman"/>
                <a:ea typeface="Times New Roman"/>
              </a:rPr>
              <a:t> и плохо управляемая импульсивность.</a:t>
            </a:r>
            <a:endParaRPr lang="ru-RU" dirty="0"/>
          </a:p>
        </p:txBody>
      </p:sp>
      <p:pic>
        <p:nvPicPr>
          <p:cNvPr id="7" name="Рисунок 6" descr="C:\Users\Георгий\Documents\V\64x9o6bi9lgekrh12xot7ap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00042"/>
            <a:ext cx="300039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Причины (факторы) СДВГ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ПРОЯВЛЕНИЯ </a:t>
            </a:r>
            <a:br>
              <a:rPr lang="ru-RU" dirty="0" smtClean="0"/>
            </a:br>
            <a:r>
              <a:rPr lang="ru-RU" dirty="0" smtClean="0"/>
              <a:t>           СДВГ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24499"/>
              </p:ext>
            </p:extLst>
          </p:nvPr>
        </p:nvGraphicFramePr>
        <p:xfrm>
          <a:off x="500034" y="1857364"/>
          <a:ext cx="8229600" cy="479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6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Schoolbook" pitchFamily="18" charset="0"/>
                        </a:rPr>
                        <a:t>ГИПЕРАКТИВНОСТЬ</a:t>
                      </a:r>
                      <a:endParaRPr lang="ru-RU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Schoolbook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ИМПУЛЬСИВНОСТЬ</a:t>
                      </a:r>
                      <a:endParaRPr lang="ru-RU" sz="1600" b="1" dirty="0" smtClean="0">
                        <a:effectLst/>
                        <a:latin typeface="Century Schoolbook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 Schoolbook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ВНИМАНИЯ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669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Частые беспокойные движения, ребенок крутится, вертится, что-то теребит в руках.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Встает со своего места, когда нужно оставаться на месте.</a:t>
                      </a:r>
                    </a:p>
                    <a:p>
                      <a:pPr indent="228600" algn="l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Проявляет бесцельную </a:t>
                      </a:r>
                      <a:r>
                        <a:rPr lang="ru-RU" sz="1200" b="1" i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(только чтоб выплеснуть энергию)</a:t>
                      </a: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двигательную активность: бегает, прыгает, пытается куда-то залезть и т. д.</a:t>
                      </a:r>
                    </a:p>
                    <a:p>
                      <a:pPr indent="228600" algn="l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Не может тихо, спокойно играть, заниматься чем-либо на досуге.</a:t>
                      </a:r>
                    </a:p>
                    <a:p>
                      <a:pPr indent="228600" algn="l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Находится в постоянном движении, болтлив.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Отвечает до того, как его спросят.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 может дождаться своей очереди в игре, на занятиях, уроках.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Часто вмешивается, прерывает говорящего.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Плохо сосредотачивает внимание.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 может отложить вознаграждение.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 может регулировать свое поведение, не умеет подчиняться правилам.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На некоторых занятиях спокоен, на других – нет (вариативность выполнения заданий).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Имеет много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незаконченных проектов.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 последователен в поведении.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 может долго удерживать внимание.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Не слышит, когда к нему обращаются.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 большим энтузиазмом берется за задание, но так и не заканчивает его.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Имеет трудности в организации поведения.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Теряет вещи.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Избегает задач скучных и тех, которые требуют умственных усилий.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Часто бывает забывчив.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 descr="C:\Users\Георгий\Documents\V\1000x600_21_bd775e4764561d735c411427ece3c20d@1920x1152_0xac120003_189310595216253255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78634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6357958"/>
          <a:ext cx="8215370" cy="457200"/>
        </p:xfrm>
        <a:graphic>
          <a:graphicData uri="http://schemas.openxmlformats.org/drawingml/2006/table">
            <a:tbl>
              <a:tblPr/>
              <a:tblGrid>
                <a:gridCol w="821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Schoolbook" pitchFamily="18" charset="0"/>
                        </a:rPr>
                        <a:t>ПРОЯВЛЕНИЯ</a:t>
                      </a:r>
                      <a:r>
                        <a:rPr lang="ru-RU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Schoolbook" pitchFamily="18" charset="0"/>
                        </a:rPr>
                        <a:t> СДВГ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25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80110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Century Schoolbook" pitchFamily="18" charset="0"/>
                        </a:rPr>
                        <a:t>ГИПЕРАКТИВНОСТЬ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Century Schoolbook" pitchFamily="18" charset="0"/>
                        </a:rPr>
                        <a:t>АКТИВНОСТЬ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6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Гиперактивный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ребенок находится в постоянном движении. Он бы и рад притормозить, но не может себя контролировать. Даже когда устал, продолжает двигаться. Когда окончательно выбивается из сил, плачет и </a:t>
                      </a:r>
                      <a:r>
                        <a:rPr lang="ru-RU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истерит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Гипреактивный</a:t>
                      </a: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помимо многословия, глотает слова, перебивает, не дослушивая ответ, задает следующие вопросы.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Гиперактивные</a:t>
                      </a:r>
                      <a:r>
                        <a:rPr lang="ru-RU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спять урывками, беспокойно. У них чаще бывают кишечные расстройства, аллергии.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Гиперактивные</a:t>
                      </a: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не могут себя сдерживать нигде.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Гиперактивные</a:t>
                      </a: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не контролируют свою агрессию, дерутся, кусаются, могут запустить камнем или наподдать палкой. Там, где они, всегда вспыхивают конфликты.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Просто активный ребенок не любит сидеть на месте, предпочитает подвижные игры, но может и книжку почитать или послушать, и в конструктор поиграть, и </a:t>
                      </a:r>
                      <a:r>
                        <a:rPr lang="ru-RU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пазл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до конца собрать.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Активный ребенок быстро и много говорит, задает массу вопросов. Но слушает, что на них отвечают, ему это важно.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У активных детей бывают нарушения сна и пищеварения, но это скорее исключения, чем правило.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дети могут баловаться дома, в привычной обстановке. Но могут и вести себя спокойно в обществе малознакомых людей или в гостях, в детском саду или школе.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Активные дети могут проявлять агрессию, но делают это не часто, не провоцируют скандалы.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 descr="C:\Users\User1\Pictures\giperaktivnii-rebenok-v-sk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08" y="142852"/>
            <a:ext cx="373079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0" y="285750"/>
          <a:ext cx="8229600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8" y="428604"/>
            <a:ext cx="3000396" cy="17859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Правила поведения педагога с </a:t>
            </a:r>
            <a:r>
              <a:rPr lang="ru-RU" sz="2000" dirty="0" err="1" smtClean="0">
                <a:latin typeface="Georgia" pitchFamily="18" charset="0"/>
              </a:rPr>
              <a:t>гиперактивным</a:t>
            </a:r>
            <a:r>
              <a:rPr lang="ru-RU" sz="2000" dirty="0" smtClean="0">
                <a:latin typeface="Georgia" pitchFamily="18" charset="0"/>
              </a:rPr>
              <a:t> ребёнком: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6500858" cy="3429024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Оставаться спокойным. Нет хладнокровия -нет преимущества!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Применять при необходимости позитивный физический контакт: взять за руку, погладить по голове, прижать к себе.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«Не замечать» мелкие шалости, сдерживать раздражение и не кричать на ребёнка, так как от шума возбуждение усиливается.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Сажать за первый стол, чтобы уменьшить отвлекающие моменты во время занятий.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Давать возможность в середине организованной деятельности подвигаться (попросить что-нибудь поднять, принести, предложить протереть доску и т.п.)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Договариваться с ребенком о тех или иных действиях заранее.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Давать короткие, четкие и конкретные инструкции. 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Уменьшить рабочую нагрузку ребенка.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Делить работу на более короткие, но более частые периоды.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Хвалить за каждое проявление сдержанности, самоконтроля, открыто проявлять свою радость, если ребёнок довёл какое-то дело до конца.</a:t>
            </a:r>
          </a:p>
          <a:p>
            <a:pPr algn="l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tx1"/>
                </a:solidFill>
              </a:rPr>
              <a:t>Поощрять ребенка сразу же, не </a:t>
            </a:r>
            <a:r>
              <a:rPr lang="ru-RU" sz="1500" smtClean="0">
                <a:solidFill>
                  <a:schemeClr val="tx1"/>
                </a:solidFill>
              </a:rPr>
              <a:t>откладывая </a:t>
            </a:r>
            <a:r>
              <a:rPr lang="ru-RU" sz="1500" smtClean="0">
                <a:solidFill>
                  <a:schemeClr val="tx1"/>
                </a:solidFill>
              </a:rPr>
              <a:t>на </a:t>
            </a:r>
            <a:r>
              <a:rPr lang="ru-RU" sz="1500" dirty="0" smtClean="0">
                <a:solidFill>
                  <a:schemeClr val="tx1"/>
                </a:solidFill>
              </a:rPr>
              <a:t>будущее.</a:t>
            </a:r>
          </a:p>
          <a:p>
            <a:r>
              <a:rPr lang="ru-RU" sz="1400" dirty="0" smtClean="0"/>
              <a:t> </a:t>
            </a:r>
          </a:p>
          <a:p>
            <a:pPr algn="l">
              <a:buFont typeface="Wingdings" pitchFamily="2" charset="2"/>
              <a:buChar char="v"/>
            </a:pP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  <p:pic>
        <p:nvPicPr>
          <p:cNvPr id="5" name="Рисунок 4" descr="C:\Users\Георгий\Documents\V\тело (8)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011863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71612"/>
            <a:ext cx="818388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БЛАГОДАРЮ ЗА СОТРУДНИЧЕСТВО!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600</TotalTime>
  <Words>928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Schoolbook</vt:lpstr>
      <vt:lpstr>Georgia</vt:lpstr>
      <vt:lpstr>Symbol</vt:lpstr>
      <vt:lpstr>Times New Roman</vt:lpstr>
      <vt:lpstr>Verdana</vt:lpstr>
      <vt:lpstr>Wingdings</vt:lpstr>
      <vt:lpstr>Wingdings 2</vt:lpstr>
      <vt:lpstr>Аспект</vt:lpstr>
      <vt:lpstr>РАБОТА С ГИПЕРАКТИВНЫМИ ДЕТЬМИ консультация  для воспитателей ДОУ подготовила:  учитель-логопед  Никитина М.Н. </vt:lpstr>
      <vt:lpstr>Гиперактивность и СДВГ: что это?   </vt:lpstr>
      <vt:lpstr>Причины (факторы) СДВГ </vt:lpstr>
      <vt:lpstr>ПРОЯВЛЕНИЯ             СДВГ</vt:lpstr>
      <vt:lpstr>Презентация PowerPoint</vt:lpstr>
      <vt:lpstr>Презентация PowerPoint</vt:lpstr>
      <vt:lpstr>Презентация PowerPoint</vt:lpstr>
      <vt:lpstr>Правила поведения педагога с гиперактивным ребёнком: </vt:lpstr>
      <vt:lpstr>БЛАГОДАРЮ ЗА СОТРУДНИЧЕСТВО!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Рита и Сергей</cp:lastModifiedBy>
  <cp:revision>61</cp:revision>
  <dcterms:created xsi:type="dcterms:W3CDTF">2023-11-17T11:31:04Z</dcterms:created>
  <dcterms:modified xsi:type="dcterms:W3CDTF">2023-11-25T15:28:18Z</dcterms:modified>
</cp:coreProperties>
</file>