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7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83" autoAdjust="0"/>
  </p:normalViewPr>
  <p:slideViewPr>
    <p:cSldViewPr>
      <p:cViewPr varScale="1">
        <p:scale>
          <a:sx n="75" d="100"/>
          <a:sy n="75" d="100"/>
        </p:scale>
        <p:origin x="-18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8642F-C542-4E2E-9C8E-F6C0B40197E4}" type="datetimeFigureOut">
              <a:rPr lang="ru-RU" smtClean="0"/>
              <a:t>27.05.2020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F0FFF-1AE9-42ED-8A44-CA12A1EA0C4B}" type="slidenum">
              <a:rPr lang="ru-RU" smtClean="0"/>
              <a:t>‹#›</a:t>
            </a:fld>
            <a:endParaRPr lang="ru-RU"/>
          </a:p>
        </p:txBody>
      </p:sp>
    </p:spTree>
    <p:extLst>
      <p:ext uri="{BB962C8B-B14F-4D97-AF65-F5344CB8AC3E}">
        <p14:creationId xmlns:p14="http://schemas.microsoft.com/office/powerpoint/2010/main" val="74183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6F0FFF-1AE9-42ED-8A44-CA12A1EA0C4B}" type="slidenum">
              <a:rPr lang="ru-RU" smtClean="0"/>
              <a:t>3</a:t>
            </a:fld>
            <a:endParaRPr lang="ru-RU"/>
          </a:p>
        </p:txBody>
      </p:sp>
    </p:spTree>
    <p:extLst>
      <p:ext uri="{BB962C8B-B14F-4D97-AF65-F5344CB8AC3E}">
        <p14:creationId xmlns:p14="http://schemas.microsoft.com/office/powerpoint/2010/main" val="3711607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76AB66A-E33B-4948-862A-F22E6D694ABC}" type="datetimeFigureOut">
              <a:rPr lang="ru-RU" smtClean="0"/>
              <a:t>27.05.2020</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45D423F-154C-4114-83B9-C1CD5ED79F5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6AB66A-E33B-4948-862A-F22E6D694ABC}" type="datetimeFigureOut">
              <a:rPr lang="ru-RU" smtClean="0"/>
              <a:t>27.05.2020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6AB66A-E33B-4948-862A-F22E6D694ABC}" type="datetimeFigureOut">
              <a:rPr lang="ru-RU" smtClean="0"/>
              <a:t>27.05.2020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6AB66A-E33B-4948-862A-F22E6D694ABC}" type="datetimeFigureOut">
              <a:rPr lang="ru-RU" smtClean="0"/>
              <a:t>27.05.2020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6AB66A-E33B-4948-862A-F22E6D694ABC}" type="datetimeFigureOut">
              <a:rPr lang="ru-RU" smtClean="0"/>
              <a:t>27.05.2020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76AB66A-E33B-4948-862A-F22E6D694ABC}" type="datetimeFigureOut">
              <a:rPr lang="ru-RU" smtClean="0"/>
              <a:t>27.05.2020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5D423F-154C-4114-83B9-C1CD5ED79F56}"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76AB66A-E33B-4948-862A-F22E6D694ABC}" type="datetimeFigureOut">
              <a:rPr lang="ru-RU" smtClean="0"/>
              <a:t>27.05.2020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45D423F-154C-4114-83B9-C1CD5ED79F56}"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76AB66A-E33B-4948-862A-F22E6D694ABC}" type="datetimeFigureOut">
              <a:rPr lang="ru-RU" smtClean="0"/>
              <a:t>27.05.2020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B66A-E33B-4948-862A-F22E6D694ABC}" type="datetimeFigureOut">
              <a:rPr lang="ru-RU" smtClean="0"/>
              <a:t>27.05.2020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45D423F-154C-4114-83B9-C1CD5ED79F5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176AB66A-E33B-4948-862A-F22E6D694ABC}" type="datetimeFigureOut">
              <a:rPr lang="ru-RU" smtClean="0"/>
              <a:t>27.05.2020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045D423F-154C-4114-83B9-C1CD5ED79F5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176AB66A-E33B-4948-862A-F22E6D694ABC}" type="datetimeFigureOut">
              <a:rPr lang="ru-RU" smtClean="0"/>
              <a:t>27.05.2020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045D423F-154C-4114-83B9-C1CD5ED79F5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76AB66A-E33B-4948-862A-F22E6D694ABC}" type="datetimeFigureOut">
              <a:rPr lang="ru-RU" smtClean="0"/>
              <a:t>27.05.2020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45D423F-154C-4114-83B9-C1CD5ED79F5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988840"/>
            <a:ext cx="5723468" cy="1828090"/>
          </a:xfrm>
        </p:spPr>
        <p:txBody>
          <a:bodyPr/>
          <a:lstStyle/>
          <a:p>
            <a:r>
              <a:rPr lang="ru-RU" dirty="0" smtClean="0"/>
              <a:t> </a:t>
            </a:r>
            <a:endParaRPr lang="ru-RU" dirty="0"/>
          </a:p>
        </p:txBody>
      </p:sp>
      <p:sp>
        <p:nvSpPr>
          <p:cNvPr id="3" name="Подзаголовок 2"/>
          <p:cNvSpPr>
            <a:spLocks noGrp="1"/>
          </p:cNvSpPr>
          <p:nvPr>
            <p:ph type="subTitle" idx="1"/>
          </p:nvPr>
        </p:nvSpPr>
        <p:spPr>
          <a:xfrm>
            <a:off x="4752021" y="980728"/>
            <a:ext cx="3440934" cy="4968552"/>
          </a:xfrm>
        </p:spPr>
        <p:txBody>
          <a:bodyPr>
            <a:normAutofit/>
          </a:bodyPr>
          <a:lstStyle/>
          <a:p>
            <a:r>
              <a:rPr lang="ru-RU"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КОНСУЛЬТАЦИЯ ДЛЯ РОДИТЕЛЕЙ</a:t>
            </a:r>
          </a:p>
          <a:p>
            <a:endParaRPr lang="ru-RU"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a:p>
            <a:r>
              <a:rPr lang="ru-RU"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«ЛОГОПЕД ОТВЕЧАЕТ»</a:t>
            </a:r>
          </a:p>
          <a:p>
            <a:endParaRPr lang="ru-RU" sz="2000" dirty="0" smtClean="0"/>
          </a:p>
          <a:p>
            <a:endParaRPr lang="ru-RU" sz="2000" dirty="0"/>
          </a:p>
          <a:p>
            <a:r>
              <a:rPr lang="ru-RU" sz="2000" dirty="0" smtClean="0"/>
              <a:t>ПОДГОТОВИЛА:</a:t>
            </a:r>
          </a:p>
          <a:p>
            <a:r>
              <a:rPr lang="ru-RU" sz="2000" dirty="0" smtClean="0"/>
              <a:t>УЧИТЕЛЬ-ЛОГОПЕД</a:t>
            </a:r>
          </a:p>
          <a:p>
            <a:r>
              <a:rPr lang="ru-RU" sz="2000" dirty="0" smtClean="0"/>
              <a:t>НИКИТИНА МАРГАРИТА НИКОЛАЕВНА</a:t>
            </a:r>
            <a:endParaRPr lang="ru-RU" sz="2000" dirty="0"/>
          </a:p>
        </p:txBody>
      </p:sp>
      <p:pic>
        <p:nvPicPr>
          <p:cNvPr id="2050" name="Picture 2" descr="C:\Users\Рита\Pictures\izmir-cocuk-bebek-baki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61" y="1076388"/>
            <a:ext cx="4572509" cy="4684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4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116632"/>
            <a:ext cx="6965245" cy="1903435"/>
          </a:xfrm>
        </p:spPr>
        <p:txBody>
          <a:bodyPr>
            <a:normAutofit/>
          </a:bodyPr>
          <a:lstStyle/>
          <a:p>
            <a:r>
              <a:rPr lang="ru-RU" sz="2000" dirty="0" smtClean="0"/>
              <a:t>«Каша </a:t>
            </a:r>
            <a:r>
              <a:rPr lang="ru-RU" sz="2000" dirty="0"/>
              <a:t>во </a:t>
            </a:r>
            <a:r>
              <a:rPr lang="ru-RU" sz="2000" dirty="0" smtClean="0"/>
              <a:t>рту»  </a:t>
            </a:r>
            <a:r>
              <a:rPr lang="ru-RU" sz="2000" dirty="0"/>
              <a:t/>
            </a:r>
            <a:br>
              <a:rPr lang="ru-RU" sz="2000" dirty="0"/>
            </a:br>
            <a:r>
              <a:rPr lang="ru-RU" sz="2000" dirty="0"/>
              <a:t>Малышка не успевает за своими </a:t>
            </a:r>
            <a:r>
              <a:rPr lang="ru-RU" sz="2000" dirty="0" smtClean="0"/>
              <a:t>мыслями.</a:t>
            </a:r>
            <a:br>
              <a:rPr lang="ru-RU" sz="2000" dirty="0" smtClean="0"/>
            </a:br>
            <a:r>
              <a:rPr lang="ru-RU" sz="2000" b="1" dirty="0" smtClean="0"/>
              <a:t>ВОПРОС </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215008" y="909712"/>
            <a:ext cx="8533456" cy="54006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solidFill>
                  <a:schemeClr val="tx1"/>
                </a:solidFill>
              </a:rPr>
              <a:t>Моей дочке 2 годика, говорит много, словарный запас очень большой, строит сложные развёрнутые предложения, задаёт вопросы, в общем, болтушка. Но иногда начнёт говорить быстро, торопится, начинает заикаться и получается какая-то каша... Как бы это не перешло в привычку?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706051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399"/>
            <a:ext cx="8496943" cy="1728192"/>
          </a:xfrm>
        </p:spPr>
        <p:txBody>
          <a:bodyPr>
            <a:normAutofit/>
          </a:bodyPr>
          <a:lstStyle/>
          <a:p>
            <a:r>
              <a:rPr lang="ru-RU" sz="2000" dirty="0" smtClean="0"/>
              <a:t/>
            </a:r>
            <a:br>
              <a:rPr lang="ru-RU" sz="2000" dirty="0" smtClean="0"/>
            </a:br>
            <a:r>
              <a:rPr lang="ru-RU" sz="2000" dirty="0" smtClean="0"/>
              <a:t/>
            </a:r>
            <a:br>
              <a:rPr lang="ru-RU" sz="2000" dirty="0" smtClean="0"/>
            </a:br>
            <a:r>
              <a:rPr lang="ru-RU" sz="2000" dirty="0" smtClean="0"/>
              <a:t>«Каша </a:t>
            </a:r>
            <a:r>
              <a:rPr lang="ru-RU" sz="2000" dirty="0"/>
              <a:t>во </a:t>
            </a:r>
            <a:r>
              <a:rPr lang="ru-RU" sz="2000" dirty="0" smtClean="0"/>
              <a:t>рту»  </a:t>
            </a:r>
            <a:r>
              <a:rPr lang="ru-RU" sz="2000" dirty="0"/>
              <a:t/>
            </a:r>
            <a:br>
              <a:rPr lang="ru-RU" sz="2000" dirty="0"/>
            </a:br>
            <a:r>
              <a:rPr lang="ru-RU" sz="2000" dirty="0"/>
              <a:t>Малышка не успевает за своими мыслями</a:t>
            </a:r>
            <a:br>
              <a:rPr lang="ru-RU" sz="2000" dirty="0"/>
            </a:br>
            <a:r>
              <a:rPr lang="ru-RU" sz="2000" b="1" dirty="0" smtClean="0"/>
              <a:t>ОТВЕТ</a:t>
            </a:r>
            <a:endParaRPr lang="ru-RU" sz="2000"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0" y="1700808"/>
            <a:ext cx="9036496" cy="460851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Ваша</a:t>
            </a:r>
            <a:r>
              <a:rPr lang="ru-RU" sz="2000" dirty="0"/>
              <a:t> </a:t>
            </a:r>
            <a:r>
              <a:rPr lang="ru-RU" sz="2000" dirty="0">
                <a:solidFill>
                  <a:schemeClr val="tx1"/>
                </a:solidFill>
              </a:rPr>
              <a:t>девочка, вероятно, очень эмоциональна и подвижна, любопытна и стремится к самостоятельности. Всё это здорово, однако, действительно, могут возникнуть так называемые «запинки» эмоционального происхождения: речь не успевает за мыслью и получается такая «каша» во рту. Вам стоит, во-первых, следить за собственным темпом речи, исключить громкие шумы в доме, в том числе телевизор. Во-вторых, строго соблюдать режим дня и питания, особенно не </a:t>
            </a:r>
            <a:r>
              <a:rPr lang="ru-RU" sz="2000" dirty="0" err="1">
                <a:solidFill>
                  <a:schemeClr val="tx1"/>
                </a:solidFill>
              </a:rPr>
              <a:t>перевозбуждайте</a:t>
            </a:r>
            <a:r>
              <a:rPr lang="ru-RU" sz="2000" dirty="0">
                <a:solidFill>
                  <a:schemeClr val="tx1"/>
                </a:solidFill>
              </a:rPr>
              <a:t> ребёнка перед сном (читайте негромко, много пойте спокойных песен, поставьте специальную кассету с убаюкивающей музыкой). И, в-третьих, не фиксируйте внимание ребёнка на запинках</a:t>
            </a:r>
            <a:r>
              <a:rPr lang="ru-RU" sz="2400" dirty="0">
                <a:solidFill>
                  <a:schemeClr val="tx1"/>
                </a:solidFill>
              </a:rPr>
              <a:t>.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142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Задержка речи? Всё исправимо! Когда стоит бить </a:t>
            </a:r>
            <a:r>
              <a:rPr lang="ru-RU" sz="2000" dirty="0" smtClean="0"/>
              <a:t>тревогу. </a:t>
            </a:r>
            <a:br>
              <a:rPr lang="ru-RU" sz="2000" dirty="0" smtClean="0"/>
            </a:br>
            <a:r>
              <a:rPr lang="ru-RU" sz="2000" b="1" dirty="0" smtClean="0"/>
              <a:t>ВОПРОС</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251520" y="1556792"/>
            <a:ext cx="8496944" cy="518457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Моему сыну 3 года. Говорит только: «папа», «</a:t>
            </a:r>
            <a:r>
              <a:rPr lang="ru-RU" sz="2400" dirty="0" err="1">
                <a:solidFill>
                  <a:schemeClr val="tx1"/>
                </a:solidFill>
              </a:rPr>
              <a:t>би-би</a:t>
            </a:r>
            <a:r>
              <a:rPr lang="ru-RU" sz="2400" dirty="0">
                <a:solidFill>
                  <a:schemeClr val="tx1"/>
                </a:solidFill>
              </a:rPr>
              <a:t>», «я», «ты», «тук-тук» и больше ничего. Ведь это ненормально. Что мне делать? Помогите, пожалуйста. </a:t>
            </a:r>
          </a:p>
          <a:p>
            <a:pPr algn="ctr"/>
            <a:endParaRPr lang="ru-RU" dirty="0">
              <a:solidFill>
                <a:schemeClr val="tx1"/>
              </a:solidFill>
            </a:endParaRP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02349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332657"/>
            <a:ext cx="6965245" cy="1368152"/>
          </a:xfrm>
        </p:spPr>
        <p:txBody>
          <a:bodyPr>
            <a:normAutofit/>
          </a:bodyPr>
          <a:lstStyle/>
          <a:p>
            <a:r>
              <a:rPr lang="ru-RU" sz="2000" dirty="0"/>
              <a:t>Задержка речи? Всё исправимо! Когда стоит бить тревогу </a:t>
            </a:r>
            <a:br>
              <a:rPr lang="ru-RU" sz="2000" dirty="0"/>
            </a:br>
            <a:r>
              <a:rPr lang="ru-RU" sz="2000" b="1" dirty="0" smtClean="0"/>
              <a:t>ОТВЕТ</a:t>
            </a:r>
            <a:endParaRPr lang="ru-RU" sz="2000" b="1"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0" y="1412776"/>
            <a:ext cx="9036496" cy="518457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solidFill>
                  <a:schemeClr val="tx1"/>
                </a:solidFill>
              </a:rPr>
              <a:t>Вам срочно необходимо пройти полное обследование: посетить психоневролога, сделать ЭЭГ (или ЭХО-ЭЭГ), сходить к </a:t>
            </a:r>
            <a:r>
              <a:rPr lang="ru-RU" sz="2800" dirty="0" err="1">
                <a:solidFill>
                  <a:schemeClr val="tx1"/>
                </a:solidFill>
              </a:rPr>
              <a:t>ЛОРу</a:t>
            </a:r>
            <a:r>
              <a:rPr lang="ru-RU" sz="2800" dirty="0">
                <a:solidFill>
                  <a:schemeClr val="tx1"/>
                </a:solidFill>
              </a:rPr>
              <a:t> и окулисту. Обязательно </a:t>
            </a:r>
            <a:r>
              <a:rPr lang="ru-RU" sz="2800" dirty="0" err="1">
                <a:solidFill>
                  <a:schemeClr val="tx1"/>
                </a:solidFill>
              </a:rPr>
              <a:t>обследуйтесь</a:t>
            </a:r>
            <a:r>
              <a:rPr lang="ru-RU" sz="2800" dirty="0">
                <a:solidFill>
                  <a:schemeClr val="tx1"/>
                </a:solidFill>
              </a:rPr>
              <a:t> у логопеда в </a:t>
            </a:r>
            <a:r>
              <a:rPr lang="ru-RU" sz="2800" dirty="0" smtClean="0">
                <a:solidFill>
                  <a:schemeClr val="tx1"/>
                </a:solidFill>
              </a:rPr>
              <a:t>поликлинике.  Заниматься </a:t>
            </a:r>
            <a:r>
              <a:rPr lang="ru-RU" sz="2800" dirty="0">
                <a:solidFill>
                  <a:schemeClr val="tx1"/>
                </a:solidFill>
              </a:rPr>
              <a:t>развитием речи нужно уже сейчас, не откладывая. Если ваш малыш не ходит в садик, обязательно запишите его в группу раннего развития, чтобы общался с детьми, укрепляйте здоровье (спорт, режим дня, хорошее питание, закаливание). </a:t>
            </a:r>
            <a:endParaRPr lang="ru-RU" sz="2800" dirty="0"/>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706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3"/>
            <a:ext cx="8266067" cy="1296145"/>
          </a:xfrm>
        </p:spPr>
        <p:txBody>
          <a:bodyPr>
            <a:normAutofit/>
          </a:bodyPr>
          <a:lstStyle/>
          <a:p>
            <a:r>
              <a:rPr lang="ru-RU" sz="2000" dirty="0"/>
              <a:t>Язычок проскакивает между </a:t>
            </a:r>
            <a:r>
              <a:rPr lang="ru-RU" sz="2000" dirty="0" smtClean="0"/>
              <a:t>зубками.  </a:t>
            </a:r>
            <a:r>
              <a:rPr lang="ru-RU" sz="2000" dirty="0"/>
              <a:t>Межзубное произнесение звуков — неправильное и требует длительной коррекции </a:t>
            </a:r>
            <a:r>
              <a:rPr lang="ru-RU" sz="2000" dirty="0" smtClean="0"/>
              <a:t/>
            </a:r>
            <a:br>
              <a:rPr lang="ru-RU" sz="2000" dirty="0" smtClean="0"/>
            </a:br>
            <a:r>
              <a:rPr lang="ru-RU" sz="2000" b="1" dirty="0" smtClean="0"/>
              <a:t>ВОПРОС</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323528" y="908720"/>
            <a:ext cx="8424936" cy="561662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Дочке 3 года. Язычок проскакивает между </a:t>
            </a:r>
            <a:r>
              <a:rPr lang="ru-RU" sz="2400" dirty="0" smtClean="0">
                <a:solidFill>
                  <a:schemeClr val="tx1"/>
                </a:solidFill>
              </a:rPr>
              <a:t>зубками, много </a:t>
            </a:r>
            <a:r>
              <a:rPr lang="ru-RU" sz="2400" dirty="0">
                <a:solidFill>
                  <a:schemeClr val="tx1"/>
                </a:solidFill>
              </a:rPr>
              <a:t>слюнок во время речи. </a:t>
            </a:r>
            <a:r>
              <a:rPr lang="ru-RU" sz="2400" dirty="0" smtClean="0">
                <a:solidFill>
                  <a:schemeClr val="tx1"/>
                </a:solidFill>
              </a:rPr>
              <a:t>Может </a:t>
            </a:r>
            <a:r>
              <a:rPr lang="ru-RU" sz="2400" dirty="0">
                <a:solidFill>
                  <a:schemeClr val="tx1"/>
                </a:solidFill>
              </a:rPr>
              <a:t>быть, нужны занятия с логопедом или упражнения, которые можно дома делать? Плюс к этому, у ребёнка </a:t>
            </a:r>
            <a:r>
              <a:rPr lang="ru-RU" sz="2400" dirty="0" err="1">
                <a:solidFill>
                  <a:schemeClr val="tx1"/>
                </a:solidFill>
              </a:rPr>
              <a:t>логоневроз</a:t>
            </a:r>
            <a:r>
              <a:rPr lang="ru-RU" sz="2400" dirty="0">
                <a:solidFill>
                  <a:schemeClr val="tx1"/>
                </a:solidFill>
              </a:rPr>
              <a:t>, сейчас без элементов заикания. </a:t>
            </a:r>
          </a:p>
          <a:p>
            <a:pPr algn="ctr"/>
            <a:endParaRPr lang="ru-RU" sz="2400" dirty="0">
              <a:solidFill>
                <a:schemeClr val="tx1"/>
              </a:solidFill>
            </a:endParaRP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2332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79"/>
            <a:ext cx="7776863" cy="1224137"/>
          </a:xfrm>
        </p:spPr>
        <p:txBody>
          <a:bodyPr>
            <a:normAutofit/>
          </a:bodyPr>
          <a:lstStyle/>
          <a:p>
            <a:r>
              <a:rPr lang="ru-RU" sz="2000" dirty="0"/>
              <a:t>Язычок проскакивает между зубками.  Межзубное произнесение звуков — неправильное и требует длительной коррекции </a:t>
            </a:r>
            <a:br>
              <a:rPr lang="ru-RU" sz="2000" dirty="0"/>
            </a:br>
            <a:r>
              <a:rPr lang="ru-RU" sz="2000" b="1" dirty="0" smtClean="0"/>
              <a:t>ОТВЕТ</a:t>
            </a:r>
            <a:endParaRPr lang="ru-RU" sz="2000" b="1"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0" y="1556792"/>
            <a:ext cx="9144000" cy="460851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rPr>
              <a:t>Вам уже пора заниматься с логопедом систематически. У вашей дочки дизартрия, что достаточно непросто поддаётся коррекции. Требуется много времени и упорного труда. Не откладывайте занятия.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11041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t>Справимся с непослушными </a:t>
            </a:r>
            <a:r>
              <a:rPr lang="ru-RU" sz="2000" dirty="0" smtClean="0"/>
              <a:t>звуками.  </a:t>
            </a:r>
            <a:r>
              <a:rPr lang="ru-RU" sz="2000" dirty="0"/>
              <a:t>Развитая речь — ещё не гарантия </a:t>
            </a:r>
            <a:r>
              <a:rPr lang="ru-RU" sz="2000"/>
              <a:t>чистого </a:t>
            </a:r>
            <a:r>
              <a:rPr lang="ru-RU" sz="2000" smtClean="0"/>
              <a:t>звукопроизношения. </a:t>
            </a:r>
            <a:r>
              <a:rPr lang="ru-RU" sz="2000" dirty="0" smtClean="0"/>
              <a:t/>
            </a:r>
            <a:br>
              <a:rPr lang="ru-RU" sz="2000" dirty="0" smtClean="0"/>
            </a:br>
            <a:r>
              <a:rPr lang="ru-RU" sz="2000" b="1" dirty="0" smtClean="0"/>
              <a:t>ВОПРС</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539552" y="1484784"/>
            <a:ext cx="8136904" cy="5373216"/>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Ребёнку 3,5 года, говорит очень много, так как начал говорить предложениями </a:t>
            </a:r>
          </a:p>
          <a:p>
            <a:pPr algn="ctr"/>
            <a:r>
              <a:rPr lang="ru-RU" sz="2800" dirty="0">
                <a:solidFill>
                  <a:schemeClr val="tx1"/>
                </a:solidFill>
              </a:rPr>
              <a:t>ещё в 1 год 6 месяцев, но до сих пор не выговаривает Р и Л. Иногда говорит Р, но как будто картавит. Уздечку подрезали в возрасте 2 недели. Надо ли обращаться к логопеду или это ещё возрастное? </a:t>
            </a:r>
          </a:p>
          <a:p>
            <a:pPr algn="ctr"/>
            <a:endParaRPr lang="ru-RU" sz="2800" dirty="0">
              <a:solidFill>
                <a:schemeClr val="tx1"/>
              </a:solidFill>
            </a:endParaRP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1614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60839" cy="1615403"/>
          </a:xfrm>
        </p:spPr>
        <p:txBody>
          <a:bodyPr>
            <a:normAutofit/>
          </a:bodyPr>
          <a:lstStyle/>
          <a:p>
            <a:r>
              <a:rPr lang="ru-RU" sz="2000" dirty="0"/>
              <a:t>Справимся с непослушными звуками.  Развитая речь — ещё не гарантия чистого </a:t>
            </a:r>
            <a:r>
              <a:rPr lang="ru-RU" sz="2000" dirty="0" smtClean="0"/>
              <a:t>звукопроизношения. </a:t>
            </a:r>
            <a:r>
              <a:rPr lang="ru-RU" sz="2000" dirty="0"/>
              <a:t/>
            </a:r>
            <a:br>
              <a:rPr lang="ru-RU" sz="2000" dirty="0"/>
            </a:br>
            <a:r>
              <a:rPr lang="ru-RU" sz="2000" b="1" dirty="0" smtClean="0"/>
              <a:t>ОТВЕТ</a:t>
            </a:r>
            <a:endParaRPr lang="ru-RU" sz="2000"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179512" y="2060848"/>
            <a:ext cx="8784976" cy="446449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Звуки Р и Л должны появиться примерно к 4,5-5 годам. У вас ещё есть время, не переживайте. Если горловой Р закрепится — обратитесь к логопеду, но не раньше 4 лет, так как до этого возраста просто бессмысленно заниматься сонорными звуками (Р, Л).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1954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7992887" cy="1615403"/>
          </a:xfrm>
        </p:spPr>
        <p:txBody>
          <a:bodyPr>
            <a:normAutofit/>
          </a:bodyPr>
          <a:lstStyle/>
          <a:p>
            <a:r>
              <a:rPr lang="ru-RU" sz="2000" dirty="0"/>
              <a:t>«Джентльменский набор» </a:t>
            </a:r>
            <a:r>
              <a:rPr lang="ru-RU" sz="2000" dirty="0" smtClean="0"/>
              <a:t>малыша.  </a:t>
            </a:r>
            <a:r>
              <a:rPr lang="ru-RU" sz="2000" dirty="0"/>
              <a:t>Все детки проходят этап «</a:t>
            </a:r>
            <a:r>
              <a:rPr lang="ru-RU" sz="2000" dirty="0" err="1"/>
              <a:t>фефектов</a:t>
            </a:r>
            <a:r>
              <a:rPr lang="ru-RU" sz="2000" dirty="0"/>
              <a:t> фикции». Но если этот период затянулся, не откладывайте визит к </a:t>
            </a:r>
            <a:r>
              <a:rPr lang="ru-RU" sz="2000" dirty="0" smtClean="0"/>
              <a:t>логопеду.</a:t>
            </a:r>
            <a:br>
              <a:rPr lang="ru-RU" sz="2000" dirty="0" smtClean="0"/>
            </a:br>
            <a:r>
              <a:rPr lang="ru-RU" sz="2000" b="1" dirty="0" smtClean="0"/>
              <a:t>ВОПРОС</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395536" y="1052736"/>
            <a:ext cx="8352928" cy="568863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Сыну 4 года. В 2,9 он имел в запасе очень мало слов и не строил предложения. На данный момент речь косноязычная, буквы не выговаривает: жук — «</a:t>
            </a:r>
            <a:r>
              <a:rPr lang="ru-RU" sz="2400" dirty="0" err="1">
                <a:solidFill>
                  <a:schemeClr val="tx1"/>
                </a:solidFill>
              </a:rPr>
              <a:t>зюк</a:t>
            </a:r>
            <a:r>
              <a:rPr lang="ru-RU" sz="2400" dirty="0">
                <a:solidFill>
                  <a:schemeClr val="tx1"/>
                </a:solidFill>
              </a:rPr>
              <a:t>», есть — «лесть», ехать — «</a:t>
            </a:r>
            <a:r>
              <a:rPr lang="ru-RU" sz="2400" dirty="0" err="1">
                <a:solidFill>
                  <a:schemeClr val="tx1"/>
                </a:solidFill>
              </a:rPr>
              <a:t>лехать</a:t>
            </a:r>
            <a:r>
              <a:rPr lang="ru-RU" sz="2400" dirty="0">
                <a:solidFill>
                  <a:schemeClr val="tx1"/>
                </a:solidFill>
              </a:rPr>
              <a:t>», букву «ш» даже описать не могу: что-то среднее между «с» и «ш», а «р» меняет на «л», лампа — «</a:t>
            </a:r>
            <a:r>
              <a:rPr lang="ru-RU" sz="2400" dirty="0" err="1">
                <a:solidFill>
                  <a:schemeClr val="tx1"/>
                </a:solidFill>
              </a:rPr>
              <a:t>лямпа</a:t>
            </a:r>
            <a:r>
              <a:rPr lang="ru-RU" sz="2400" dirty="0">
                <a:solidFill>
                  <a:schemeClr val="tx1"/>
                </a:solidFill>
              </a:rPr>
              <a:t>». </a:t>
            </a:r>
            <a:r>
              <a:rPr lang="ru-RU" sz="2400" dirty="0" smtClean="0">
                <a:solidFill>
                  <a:schemeClr val="tx1"/>
                </a:solidFill>
              </a:rPr>
              <a:t>А </a:t>
            </a:r>
            <a:r>
              <a:rPr lang="ru-RU" sz="2400" dirty="0">
                <a:solidFill>
                  <a:schemeClr val="tx1"/>
                </a:solidFill>
              </a:rPr>
              <a:t>вопрос вот в чём: с этим «набором» можно ли ожидать нормализации речи?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882315"/>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476673"/>
            <a:ext cx="6965245" cy="1008111"/>
          </a:xfrm>
        </p:spPr>
        <p:txBody>
          <a:bodyPr>
            <a:noAutofit/>
          </a:bodyPr>
          <a:lstStyle/>
          <a:p>
            <a:r>
              <a:rPr lang="ru-RU" sz="2000" dirty="0" smtClean="0"/>
              <a:t/>
            </a:r>
            <a:br>
              <a:rPr lang="ru-RU" sz="2000" dirty="0" smtClean="0"/>
            </a:br>
            <a:r>
              <a:rPr lang="ru-RU" sz="2000" dirty="0" smtClean="0"/>
              <a:t>«</a:t>
            </a:r>
            <a:r>
              <a:rPr lang="ru-RU" sz="2000" dirty="0"/>
              <a:t>Джентльменский набор» малыша.  Все детки проходят этап «</a:t>
            </a:r>
            <a:r>
              <a:rPr lang="ru-RU" sz="2000" dirty="0" err="1"/>
              <a:t>фефектов</a:t>
            </a:r>
            <a:r>
              <a:rPr lang="ru-RU" sz="2000" dirty="0"/>
              <a:t> фикции». Но если этот период затянулся, не откладывайте визит к </a:t>
            </a:r>
            <a:r>
              <a:rPr lang="ru-RU" sz="2000" dirty="0" smtClean="0"/>
              <a:t>логопеду.</a:t>
            </a:r>
            <a:r>
              <a:rPr lang="ru-RU" sz="2000" dirty="0"/>
              <a:t/>
            </a:r>
            <a:br>
              <a:rPr lang="ru-RU" sz="2000" dirty="0"/>
            </a:br>
            <a:r>
              <a:rPr lang="ru-RU" sz="2000" b="1" dirty="0" smtClean="0"/>
              <a:t>ОТВЕТ</a:t>
            </a:r>
            <a:endParaRPr lang="ru-RU" sz="2000"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107504" y="1844824"/>
            <a:ext cx="9036496" cy="468052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При условии, что вы попадёте в </a:t>
            </a:r>
            <a:r>
              <a:rPr lang="ru-RU" sz="2000" dirty="0" err="1">
                <a:solidFill>
                  <a:schemeClr val="tx1"/>
                </a:solidFill>
              </a:rPr>
              <a:t>логогруппу</a:t>
            </a:r>
            <a:r>
              <a:rPr lang="ru-RU" sz="2000" dirty="0">
                <a:solidFill>
                  <a:schemeClr val="tx1"/>
                </a:solidFill>
              </a:rPr>
              <a:t> и будете систематически заниматься, эту проблему можно скомпенсировать практически полностью. Не забывайте, что нарушения речи не исчерпываются только неправильным звукопроизношением. Логопед должен посмотреть речь вашего сына комплексно: связную речь, объём словаря, объём понимания речи, грамматический строй речи, слоговую структуру. А также состояние мелкой моторики и органов артикуляции. Это — минимум. После этого он должен начать работу по исправлению всего, что нарушено. Поэтому не откладывайте занятия. </a:t>
            </a:r>
            <a:r>
              <a:rPr lang="ru-RU" sz="2000" dirty="0" smtClean="0">
                <a:solidFill>
                  <a:schemeClr val="tx1"/>
                </a:solidFill>
              </a:rPr>
              <a:t>Наблюдайтесь </a:t>
            </a:r>
            <a:r>
              <a:rPr lang="ru-RU" sz="2000" dirty="0">
                <a:solidFill>
                  <a:schemeClr val="tx1"/>
                </a:solidFill>
              </a:rPr>
              <a:t>у логопеда и после поступления в школу, до 3 класса обязательно, так как не до конца исправленные звуки могут стать причиной ошибок при письме. </a:t>
            </a:r>
          </a:p>
          <a:p>
            <a:pPr algn="ctr"/>
            <a:r>
              <a:rPr lang="ru-RU" sz="2000" dirty="0"/>
              <a:t>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87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sz="3600" dirty="0" smtClean="0"/>
              <a:t>Уважаемые родители, предлагаю вашему вниманию онлайн-консультацию, в которой вы найдёте ответы на самые актуальные вопросы, </a:t>
            </a:r>
            <a:r>
              <a:rPr lang="ru-RU" sz="3600" dirty="0"/>
              <a:t>касающиеся норм речевого развития, нарушений </a:t>
            </a:r>
            <a:r>
              <a:rPr lang="ru-RU" sz="3600" dirty="0" smtClean="0"/>
              <a:t>речи дошкольников.</a:t>
            </a:r>
            <a:endParaRPr lang="ru-RU" sz="3600" dirty="0"/>
          </a:p>
        </p:txBody>
      </p:sp>
    </p:spTree>
    <p:extLst>
      <p:ext uri="{BB962C8B-B14F-4D97-AF65-F5344CB8AC3E}">
        <p14:creationId xmlns:p14="http://schemas.microsoft.com/office/powerpoint/2010/main" val="4035545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1"/>
            <a:ext cx="7776863" cy="1224136"/>
          </a:xfrm>
        </p:spPr>
        <p:txBody>
          <a:bodyPr>
            <a:normAutofit/>
          </a:bodyPr>
          <a:lstStyle/>
          <a:p>
            <a:r>
              <a:rPr lang="ru-RU" sz="2000" dirty="0"/>
              <a:t>Маленький </a:t>
            </a:r>
            <a:r>
              <a:rPr lang="ru-RU" sz="2000" dirty="0" smtClean="0"/>
              <a:t>упрямец.  </a:t>
            </a:r>
            <a:r>
              <a:rPr lang="ru-RU" sz="2000" dirty="0"/>
              <a:t>Иногда маме трудно разобраться: звуки речи у малыша упрямые или упрямый сам малыш? </a:t>
            </a:r>
            <a:r>
              <a:rPr lang="ru-RU" sz="2000" dirty="0" smtClean="0"/>
              <a:t/>
            </a:r>
            <a:br>
              <a:rPr lang="ru-RU" sz="2000" dirty="0" smtClean="0"/>
            </a:br>
            <a:r>
              <a:rPr lang="ru-RU" sz="2000" b="1" dirty="0" smtClean="0"/>
              <a:t>ВОПРОС</a:t>
            </a:r>
            <a:endParaRPr lang="ru-RU" sz="2000" b="1" dirty="0"/>
          </a:p>
        </p:txBody>
      </p:sp>
      <p:sp>
        <p:nvSpPr>
          <p:cNvPr id="3" name="Объект 2"/>
          <p:cNvSpPr>
            <a:spLocks noGrp="1"/>
          </p:cNvSpPr>
          <p:nvPr>
            <p:ph idx="1"/>
          </p:nvPr>
        </p:nvSpPr>
        <p:spPr/>
        <p:txBody>
          <a:bodyPr>
            <a:normAutofit/>
          </a:bodyPr>
          <a:lstStyle/>
          <a:p>
            <a:endParaRPr lang="ru-RU" dirty="0"/>
          </a:p>
        </p:txBody>
      </p:sp>
      <p:sp>
        <p:nvSpPr>
          <p:cNvPr id="4" name="Горизонтальный свиток 3"/>
          <p:cNvSpPr/>
          <p:nvPr/>
        </p:nvSpPr>
        <p:spPr>
          <a:xfrm>
            <a:off x="107504" y="908720"/>
            <a:ext cx="8712968" cy="5688632"/>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rPr>
              <a:t>Сыну 4 года. Не произносит буквы Р, Л, Ш, С, 3. Мы с мужем ещё понимаем его, но тоже не все слова, особенно, если это новое слово и длинное, то понять сложно. Некоторые слова произносит медленно и внятно, потом начинает торопиться и другие слова коверкать. </a:t>
            </a:r>
          </a:p>
          <a:p>
            <a:r>
              <a:rPr lang="ru-RU" sz="2400" dirty="0">
                <a:solidFill>
                  <a:schemeClr val="tx1"/>
                </a:solidFill>
              </a:rPr>
              <a:t>Когда был маленький, слова и звуки никогда за нами не повторял, и вообще по натуре упрямый, хочет — скажет, не хочет — ничем не заманишь. </a:t>
            </a:r>
            <a:r>
              <a:rPr lang="ru-RU" sz="2400" dirty="0" smtClean="0">
                <a:solidFill>
                  <a:schemeClr val="tx1"/>
                </a:solidFill>
              </a:rPr>
              <a:t>Может </a:t>
            </a:r>
            <a:r>
              <a:rPr lang="ru-RU" sz="2400" dirty="0">
                <a:solidFill>
                  <a:schemeClr val="tx1"/>
                </a:solidFill>
              </a:rPr>
              <a:t>быть, нам сейчас уже надо обращаться к специалисту?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325741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79"/>
            <a:ext cx="7776863" cy="1296145"/>
          </a:xfrm>
        </p:spPr>
        <p:txBody>
          <a:bodyPr>
            <a:normAutofit fontScale="90000"/>
          </a:bodyPr>
          <a:lstStyle/>
          <a:p>
            <a:r>
              <a:rPr lang="ru-RU" sz="2000" dirty="0"/>
              <a:t>Маленький упрямец Иногда маме трудно разобраться: звуки речи у малыша упрямые или упрямый сам малыш? </a:t>
            </a:r>
            <a:r>
              <a:rPr lang="ru-RU" sz="2000" dirty="0" smtClean="0"/>
              <a:t/>
            </a:r>
            <a:br>
              <a:rPr lang="ru-RU" sz="2000" dirty="0" smtClean="0"/>
            </a:br>
            <a:r>
              <a:rPr lang="ru-RU" sz="2000" dirty="0"/>
              <a:t/>
            </a:r>
            <a:br>
              <a:rPr lang="ru-RU" sz="2000" dirty="0"/>
            </a:br>
            <a:r>
              <a:rPr lang="ru-RU" sz="2000" b="1" dirty="0" smtClean="0"/>
              <a:t>ОТВЕТ</a:t>
            </a:r>
            <a:endParaRPr lang="ru-RU" sz="2000"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251520" y="1772816"/>
            <a:ext cx="8424936" cy="482453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ndParaRPr>
          </a:p>
          <a:p>
            <a:pPr algn="ctr"/>
            <a:r>
              <a:rPr lang="ru-RU" sz="2400" dirty="0" smtClean="0">
                <a:solidFill>
                  <a:schemeClr val="tx1"/>
                </a:solidFill>
              </a:rPr>
              <a:t>Вы </a:t>
            </a:r>
            <a:r>
              <a:rPr lang="ru-RU" sz="2400" dirty="0">
                <a:solidFill>
                  <a:schemeClr val="tx1"/>
                </a:solidFill>
              </a:rPr>
              <a:t>вполне можете обратиться к логопеду уже сейчас. Разговоры «про 5 лет» очень устарели. В 4 года можно начинать ставить звуки С, 3, Ц, Ш, Ж, Ч, Л. Звуком Р заняться в последнюю очередь. Своенравный характер вашего малыша не помешает занятиям: опытный логопед всегда подберёт методы и игровые приёмы работы, чтобы увлечь даже самого «несговорчивого» ребёнка. Если малышу занятия не в радость — стоит задуматься о поиске другого логопеда. </a:t>
            </a:r>
          </a:p>
          <a:p>
            <a:pPr algn="ctr"/>
            <a:r>
              <a:rPr lang="ru-RU" sz="2400" dirty="0"/>
              <a:t>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08960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СПАСИБО ЗА ВНИМАНИЕ!</a:t>
            </a:r>
            <a:endParaRPr lang="ru-RU" dirty="0">
              <a:solidFill>
                <a:srgbClr val="002060"/>
              </a:solidFill>
            </a:endParaRPr>
          </a:p>
        </p:txBody>
      </p:sp>
      <p:pic>
        <p:nvPicPr>
          <p:cNvPr id="1026" name="Picture 2" descr="C:\Users\Рита\Pictures\солнышко.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043608" y="2276872"/>
            <a:ext cx="4033908" cy="3603625"/>
          </a:xfrm>
          <a:prstGeom prst="rect">
            <a:avLst/>
          </a:prstGeom>
          <a:ln>
            <a:noFill/>
          </a:ln>
          <a:effectLst>
            <a:softEdge rad="112500"/>
          </a:effectLst>
        </p:spPr>
      </p:pic>
    </p:spTree>
    <p:extLst>
      <p:ext uri="{BB962C8B-B14F-4D97-AF65-F5344CB8AC3E}">
        <p14:creationId xmlns:p14="http://schemas.microsoft.com/office/powerpoint/2010/main" val="2266496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Маленькие </a:t>
            </a:r>
            <a:r>
              <a:rPr lang="ru-RU" sz="2400" dirty="0" err="1" smtClean="0"/>
              <a:t>повторюшки</a:t>
            </a:r>
            <a:r>
              <a:rPr lang="ru-RU" sz="2400" dirty="0" smtClean="0"/>
              <a:t>.</a:t>
            </a:r>
            <a:br>
              <a:rPr lang="ru-RU" sz="2400" dirty="0" smtClean="0"/>
            </a:br>
            <a:r>
              <a:rPr lang="ru-RU" sz="2000" b="1" dirty="0" smtClean="0"/>
              <a:t>ВОПРОС</a:t>
            </a:r>
            <a:r>
              <a:rPr lang="ru-RU" sz="2000" dirty="0" smtClean="0"/>
              <a:t/>
            </a:r>
            <a:br>
              <a:rPr lang="ru-RU" sz="2000" dirty="0" smtClean="0"/>
            </a:br>
            <a:r>
              <a:rPr lang="ru-RU" sz="2000" dirty="0" smtClean="0"/>
              <a:t> Известно, что маленькие детки учатся</a:t>
            </a:r>
            <a:r>
              <a:rPr lang="ru-RU" sz="2000" smtClean="0"/>
              <a:t>, </a:t>
            </a:r>
            <a:r>
              <a:rPr lang="ru-RU" sz="2000" smtClean="0"/>
              <a:t>преимущественно, </a:t>
            </a:r>
            <a:r>
              <a:rPr lang="ru-RU" sz="2000" dirty="0" smtClean="0"/>
              <a:t>подражая взрослому. Относится ли это и к речевому развитию? </a:t>
            </a:r>
            <a:br>
              <a:rPr lang="ru-RU" sz="2000" dirty="0" smtClean="0"/>
            </a:br>
            <a:r>
              <a:rPr lang="ru-RU" sz="2000" b="1" dirty="0" smtClean="0"/>
              <a:t>ОТВЕТ</a:t>
            </a:r>
            <a:endParaRPr lang="ru-RU" sz="2000" b="1" dirty="0"/>
          </a:p>
        </p:txBody>
      </p:sp>
      <p:sp>
        <p:nvSpPr>
          <p:cNvPr id="8" name="Объект 7"/>
          <p:cNvSpPr>
            <a:spLocks noGrp="1"/>
          </p:cNvSpPr>
          <p:nvPr>
            <p:ph idx="1"/>
          </p:nvPr>
        </p:nvSpPr>
        <p:spPr>
          <a:xfrm>
            <a:off x="899592" y="1670074"/>
            <a:ext cx="7416824" cy="4525963"/>
          </a:xfrm>
        </p:spPr>
        <p:txBody>
          <a:bodyPr>
            <a:normAutofit fontScale="62500" lnSpcReduction="20000"/>
          </a:bodyPr>
          <a:lstStyle/>
          <a:p>
            <a:endParaRPr lang="ru-RU" dirty="0" smtClean="0"/>
          </a:p>
          <a:p>
            <a:endParaRPr lang="ru-RU" dirty="0"/>
          </a:p>
          <a:p>
            <a:pPr marL="0" indent="0">
              <a:buNone/>
            </a:pPr>
            <a:r>
              <a:rPr lang="ru-RU" sz="3400" dirty="0" smtClean="0"/>
              <a:t>   </a:t>
            </a:r>
          </a:p>
          <a:p>
            <a:pPr marL="0" indent="0">
              <a:buNone/>
            </a:pPr>
            <a:r>
              <a:rPr lang="ru-RU" sz="3400" dirty="0" smtClean="0"/>
              <a:t>Всё </a:t>
            </a:r>
            <a:r>
              <a:rPr lang="ru-RU" sz="3400" dirty="0"/>
              <a:t>очень индивидуально, но есть и закономерности. </a:t>
            </a:r>
            <a:r>
              <a:rPr lang="ru-RU" sz="3400" dirty="0" smtClean="0"/>
              <a:t>    Лепечет </a:t>
            </a:r>
            <a:r>
              <a:rPr lang="ru-RU" sz="3400" dirty="0"/>
              <a:t>малыш часто, подражая взрослому: то есть пытается, как может, повторять за вами слова: вы 6месячному малышу ласково говорите: «А кто тут у нас такой хорошенький, такой </a:t>
            </a:r>
            <a:r>
              <a:rPr lang="ru-RU" sz="3400" dirty="0" err="1"/>
              <a:t>ма</a:t>
            </a:r>
            <a:r>
              <a:rPr lang="ru-RU" sz="3400" dirty="0"/>
              <a:t>-аленький?». И он, глядя на ваше лицо, улыбаясь, что-то лепечет в ответ. Это тоже подражание, необходимый этап в развитии ребенка, основанный на социальных контактах. Около года слова просто становятся более узнаваемыми и более осознанными. Ну а уж после 1,6 лет обрушивается просто шквал постоянных повторов, вплоть до 2,6-3 лет. </a:t>
            </a:r>
          </a:p>
          <a:p>
            <a:pPr marL="0" indent="0">
              <a:buNone/>
            </a:pPr>
            <a:r>
              <a:rPr lang="ru-RU" sz="3400" dirty="0"/>
              <a:t> </a:t>
            </a:r>
          </a:p>
        </p:txBody>
      </p:sp>
      <p:sp>
        <p:nvSpPr>
          <p:cNvPr id="6" name="Горизонтальный свиток 5"/>
          <p:cNvSpPr/>
          <p:nvPr/>
        </p:nvSpPr>
        <p:spPr>
          <a:xfrm>
            <a:off x="107504" y="1124744"/>
            <a:ext cx="8856984" cy="561662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0818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a:t>Говорит, но не показывает </a:t>
            </a:r>
            <a:r>
              <a:rPr lang="ru-RU" sz="2400" dirty="0" smtClean="0"/>
              <a:t>пальчиком.  </a:t>
            </a:r>
            <a:r>
              <a:rPr lang="ru-RU" sz="2400" dirty="0"/>
              <a:t>Не всегда кроха сам сообразит, как использовать жесты. Научите </a:t>
            </a:r>
            <a:r>
              <a:rPr lang="ru-RU" sz="2400" dirty="0" smtClean="0"/>
              <a:t>его.</a:t>
            </a:r>
            <a:br>
              <a:rPr lang="ru-RU" sz="2400" dirty="0" smtClean="0"/>
            </a:br>
            <a:r>
              <a:rPr lang="ru-RU" sz="2400" dirty="0" smtClean="0"/>
              <a:t/>
            </a:r>
            <a:br>
              <a:rPr lang="ru-RU" sz="2400" dirty="0" smtClean="0"/>
            </a:br>
            <a:r>
              <a:rPr lang="ru-RU" sz="2000" b="1" dirty="0" smtClean="0"/>
              <a:t>ВОПРОС</a:t>
            </a:r>
            <a:endParaRPr lang="ru-RU" sz="2000" b="1" dirty="0"/>
          </a:p>
        </p:txBody>
      </p:sp>
      <p:sp>
        <p:nvSpPr>
          <p:cNvPr id="4" name="Объект 3"/>
          <p:cNvSpPr>
            <a:spLocks noGrp="1"/>
          </p:cNvSpPr>
          <p:nvPr>
            <p:ph idx="1"/>
          </p:nvPr>
        </p:nvSpPr>
        <p:spPr>
          <a:xfrm>
            <a:off x="1463040" y="1772816"/>
            <a:ext cx="6196405" cy="4464496"/>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r>
              <a:rPr lang="ru-RU" dirty="0">
                <a:solidFill>
                  <a:schemeClr val="tx1"/>
                </a:solidFill>
              </a:rPr>
              <a:t>Сыночку 1 год и 1 месяц. Говорит: «мама», «папа», «баба», «кии» (на котика), «</a:t>
            </a:r>
            <a:r>
              <a:rPr lang="ru-RU" dirty="0" err="1">
                <a:solidFill>
                  <a:schemeClr val="tx1"/>
                </a:solidFill>
              </a:rPr>
              <a:t>иля</a:t>
            </a:r>
            <a:r>
              <a:rPr lang="ru-RU" dirty="0">
                <a:solidFill>
                  <a:schemeClr val="tx1"/>
                </a:solidFill>
              </a:rPr>
              <a:t>» (Пиля), «ига» (Игорь). Слова он произносит достаточно чётко, для своего возраста, конечно. Окружающие понимают, что он говорит. Но при всём этом он не показывает пальцем при моих вопросах: «где киса, где папа?» Повернёт голову в нужную сторону, может качнуться телом или даже поползти, но пальцем не покажет! Как нам быть? Учить показывать или оставить, как есть?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053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9"/>
            <a:ext cx="7232685" cy="1008112"/>
          </a:xfrm>
        </p:spPr>
        <p:txBody>
          <a:bodyPr>
            <a:normAutofit/>
          </a:bodyPr>
          <a:lstStyle/>
          <a:p>
            <a:r>
              <a:rPr lang="ru-RU" sz="2000" dirty="0"/>
              <a:t>Говорит, но не показывает </a:t>
            </a:r>
            <a:r>
              <a:rPr lang="ru-RU" sz="2000" dirty="0" smtClean="0"/>
              <a:t>пальчиком.  </a:t>
            </a:r>
            <a:r>
              <a:rPr lang="ru-RU" sz="2000" dirty="0"/>
              <a:t>Не всегда кроха сам сообразит, как использовать </a:t>
            </a:r>
            <a:r>
              <a:rPr lang="ru-RU" sz="2000" dirty="0" smtClean="0"/>
              <a:t>жесты</a:t>
            </a:r>
            <a:r>
              <a:rPr lang="ru-RU" sz="2000" dirty="0"/>
              <a:t>. Научите </a:t>
            </a:r>
            <a:r>
              <a:rPr lang="ru-RU" sz="2000" dirty="0" smtClean="0"/>
              <a:t>его.</a:t>
            </a:r>
            <a:br>
              <a:rPr lang="ru-RU" sz="2000" dirty="0" smtClean="0"/>
            </a:br>
            <a:r>
              <a:rPr lang="ru-RU" sz="2000" b="1" dirty="0" smtClean="0"/>
              <a:t>ОТВЕТ</a:t>
            </a:r>
            <a:endParaRPr lang="ru-RU" sz="2000" b="1"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251520" y="1628800"/>
            <a:ext cx="8496944" cy="446449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У вашего малыша всё абсолютно нормально. Если нет проблем с </a:t>
            </a:r>
            <a:r>
              <a:rPr lang="ru-RU" dirty="0" err="1">
                <a:solidFill>
                  <a:schemeClr val="tx1"/>
                </a:solidFill>
              </a:rPr>
              <a:t>опорнодвигательным</a:t>
            </a:r>
            <a:r>
              <a:rPr lang="ru-RU" dirty="0">
                <a:solidFill>
                  <a:schemeClr val="tx1"/>
                </a:solidFill>
              </a:rPr>
              <a:t> аппаратом (то есть когда ребёнок просто не в состоянии указать пальцем на предмет), то не беспокойтесь. Здесь главное — это понимание обращенной речи. Он ведь реагирует на ваши слова? Попробуйте всё-таки уточнить, действительно ли он понимает некоторые вопросы. Создайте ситуацию, где кивком головы не обойтись. Сядьте, посадите его к себе на колени, возьмите большую детскую книгу, с крупными, яркими и понятными картинками. Спросите: «Где киска?», «Где лопатка?». Тут уж деваться будет некуда — только рукой показать. Если вас это сильно беспокоит, возьмите и научите его. Детки учатся преимущественно по подражанию. Стой же книжкой: сначала покажите пальцем сами: «Вот киска». Потом его ручкой сделайте то же самое. А потом ещё раз попросите: «Покажи киску». Вот увидите, у него всё получится!</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2847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Много или мало? Нередко тяжёлая болезнь малыша затормаживает его речевое развитие </a:t>
            </a:r>
            <a:r>
              <a:rPr lang="ru-RU" sz="2400" dirty="0" smtClean="0"/>
              <a:t/>
            </a:r>
            <a:br>
              <a:rPr lang="ru-RU" sz="2400" dirty="0" smtClean="0"/>
            </a:br>
            <a:r>
              <a:rPr lang="ru-RU" sz="2400" b="1" dirty="0" smtClean="0"/>
              <a:t>ВОПРОС</a:t>
            </a:r>
            <a:endParaRPr lang="ru-RU" sz="2400" b="1" dirty="0"/>
          </a:p>
        </p:txBody>
      </p:sp>
      <p:sp>
        <p:nvSpPr>
          <p:cNvPr id="4" name="Объект 3"/>
          <p:cNvSpPr>
            <a:spLocks noGrp="1"/>
          </p:cNvSpPr>
          <p:nvPr>
            <p:ph idx="1"/>
          </p:nvPr>
        </p:nvSpPr>
        <p:spPr>
          <a:xfrm>
            <a:off x="1463040" y="1700808"/>
            <a:ext cx="6196405" cy="4022261"/>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buNone/>
            </a:pPr>
            <a:endParaRPr lang="ru-RU" dirty="0" smtClean="0">
              <a:solidFill>
                <a:schemeClr val="tx1"/>
              </a:solidFill>
            </a:endParaRPr>
          </a:p>
          <a:p>
            <a:pPr marL="0" indent="0">
              <a:buNone/>
            </a:pPr>
            <a:r>
              <a:rPr lang="ru-RU" dirty="0" smtClean="0">
                <a:solidFill>
                  <a:schemeClr val="tx1"/>
                </a:solidFill>
              </a:rPr>
              <a:t>Есть </a:t>
            </a:r>
            <a:r>
              <a:rPr lang="ru-RU" dirty="0">
                <a:solidFill>
                  <a:schemeClr val="tx1"/>
                </a:solidFill>
              </a:rPr>
              <a:t>ли какой-нибудь норматив того, сколько слов может говорить ребёнок? Младшему сыну 1 год 3 месяца. До года он научился говорить: «мама», «папа», «</a:t>
            </a:r>
            <a:r>
              <a:rPr lang="ru-RU" dirty="0" err="1">
                <a:solidFill>
                  <a:schemeClr val="tx1"/>
                </a:solidFill>
              </a:rPr>
              <a:t>Игай</a:t>
            </a:r>
            <a:r>
              <a:rPr lang="ru-RU" dirty="0">
                <a:solidFill>
                  <a:schemeClr val="tx1"/>
                </a:solidFill>
              </a:rPr>
              <a:t>» (Игорь), «кии» (киса) и лепетал хорошо. Потом заболел и словарь резко пошёл на спад. Он не увеличивается, сын даже лепетать стал меньше. Сейчас пошёл на поправку — но говорит так же мало. Как же нам восстановить позиции, двигаться дальше?</a:t>
            </a:r>
          </a:p>
          <a:p>
            <a:pPr marL="0" indent="0">
              <a:buNone/>
            </a:pPr>
            <a:endParaRPr lang="ru-RU" dirty="0">
              <a:solidFill>
                <a:schemeClr val="tx1"/>
              </a:solidFill>
            </a:endParaRP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823001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548680"/>
            <a:ext cx="6965245" cy="1080120"/>
          </a:xfrm>
        </p:spPr>
        <p:txBody>
          <a:bodyPr>
            <a:normAutofit/>
          </a:bodyPr>
          <a:lstStyle/>
          <a:p>
            <a:r>
              <a:rPr lang="ru-RU" sz="2000" dirty="0"/>
              <a:t>Много или мало? Нередко тяжёлая болезнь малыша затормаживает его речевое развитие </a:t>
            </a:r>
            <a:br>
              <a:rPr lang="ru-RU" sz="2000" dirty="0"/>
            </a:br>
            <a:r>
              <a:rPr lang="ru-RU" sz="2000" b="1" dirty="0" smtClean="0"/>
              <a:t>ОТВЕТ</a:t>
            </a:r>
            <a:endParaRPr lang="ru-RU" sz="2000" dirty="0"/>
          </a:p>
        </p:txBody>
      </p:sp>
      <p:sp>
        <p:nvSpPr>
          <p:cNvPr id="3" name="Объект 2"/>
          <p:cNvSpPr>
            <a:spLocks noGrp="1"/>
          </p:cNvSpPr>
          <p:nvPr>
            <p:ph idx="1"/>
          </p:nvPr>
        </p:nvSpPr>
        <p:spPr/>
        <p:txBody>
          <a:bodyPr/>
          <a:lstStyle/>
          <a:p>
            <a:endParaRPr lang="ru-RU" dirty="0"/>
          </a:p>
        </p:txBody>
      </p:sp>
      <p:sp>
        <p:nvSpPr>
          <p:cNvPr id="7" name="Вертикальный свиток 6"/>
          <p:cNvSpPr/>
          <p:nvPr/>
        </p:nvSpPr>
        <p:spPr>
          <a:xfrm>
            <a:off x="0" y="1628800"/>
            <a:ext cx="9144000" cy="5093144"/>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tx1"/>
              </a:solidFill>
            </a:endParaRPr>
          </a:p>
          <a:p>
            <a:endParaRPr lang="ru-RU" sz="1600" dirty="0" smtClean="0">
              <a:solidFill>
                <a:schemeClr val="tx1"/>
              </a:solidFill>
            </a:endParaRPr>
          </a:p>
          <a:p>
            <a:r>
              <a:rPr lang="ru-RU" sz="1500" dirty="0" smtClean="0">
                <a:solidFill>
                  <a:schemeClr val="tx1"/>
                </a:solidFill>
              </a:rPr>
              <a:t>Главное</a:t>
            </a:r>
            <a:r>
              <a:rPr lang="ru-RU" sz="1500" dirty="0">
                <a:solidFill>
                  <a:schemeClr val="tx1"/>
                </a:solidFill>
              </a:rPr>
              <a:t>, чтобы примерно в 1 год 10 месяцев - 2 года начали появляться первые </a:t>
            </a:r>
            <a:r>
              <a:rPr lang="ru-RU" sz="1500" dirty="0" err="1">
                <a:solidFill>
                  <a:schemeClr val="tx1"/>
                </a:solidFill>
              </a:rPr>
              <a:t>двусловные</a:t>
            </a:r>
            <a:r>
              <a:rPr lang="ru-RU" sz="1500" dirty="0">
                <a:solidFill>
                  <a:schemeClr val="tx1"/>
                </a:solidFill>
              </a:rPr>
              <a:t> фразы. Если к 2 годам ситуация не изменится — обратитесь к логопеду. </a:t>
            </a:r>
          </a:p>
          <a:p>
            <a:r>
              <a:rPr lang="ru-RU" sz="1500" dirty="0" smtClean="0">
                <a:solidFill>
                  <a:schemeClr val="tx1"/>
                </a:solidFill>
              </a:rPr>
              <a:t>Для </a:t>
            </a:r>
            <a:r>
              <a:rPr lang="ru-RU" sz="1500" dirty="0">
                <a:solidFill>
                  <a:schemeClr val="tx1"/>
                </a:solidFill>
              </a:rPr>
              <a:t>стимуляции речевого развития можете показывать малышу кукольный театр: они это очень любят. Можно использовать куклы-варежки, куклы </a:t>
            </a:r>
            <a:r>
              <a:rPr lang="ru-RU" sz="1500" dirty="0" err="1">
                <a:solidFill>
                  <a:schemeClr val="tx1"/>
                </a:solidFill>
              </a:rPr>
              <a:t>би</a:t>
            </a:r>
            <a:r>
              <a:rPr lang="ru-RU" sz="1500" dirty="0">
                <a:solidFill>
                  <a:schemeClr val="tx1"/>
                </a:solidFill>
              </a:rPr>
              <a:t>-ба-</a:t>
            </a:r>
            <a:r>
              <a:rPr lang="ru-RU" sz="1500" dirty="0" err="1">
                <a:solidFill>
                  <a:schemeClr val="tx1"/>
                </a:solidFill>
              </a:rPr>
              <a:t>бо</a:t>
            </a:r>
            <a:r>
              <a:rPr lang="ru-RU" sz="1500" dirty="0">
                <a:solidFill>
                  <a:schemeClr val="tx1"/>
                </a:solidFill>
              </a:rPr>
              <a:t> (на пальчике), а после 5-10-минутного показа сказки поиграть с персонажами: «Покажи, где мышка-норушка? А как пищит наша мышка? Пи-пи-пи — она говорит. Покажи, как». И так — со всеми героями. Много читайте, не только детские книжки, но и стихи великих поэтов: в них очень хороший ритм и мелодика стиха. Всё это опосредованно влияет на развитие активной речи малыша</a:t>
            </a:r>
            <a:r>
              <a:rPr lang="ru-RU" sz="1500" dirty="0" smtClean="0">
                <a:solidFill>
                  <a:schemeClr val="tx1"/>
                </a:solidFill>
              </a:rPr>
              <a:t>.</a:t>
            </a:r>
            <a:r>
              <a:rPr lang="ru-RU" sz="1500" dirty="0">
                <a:solidFill>
                  <a:schemeClr val="tx1"/>
                </a:solidFill>
              </a:rPr>
              <a:t> Не существует определённого и неизменного количества слов в том или ином возрасте, ведь ребёнок не компьютер. Главное, чтобы примерно в 1 год 10 месяцев - 2 года начали появляться первые </a:t>
            </a:r>
            <a:r>
              <a:rPr lang="ru-RU" sz="1500" dirty="0" err="1">
                <a:solidFill>
                  <a:schemeClr val="tx1"/>
                </a:solidFill>
              </a:rPr>
              <a:t>двусловные</a:t>
            </a:r>
            <a:r>
              <a:rPr lang="ru-RU" sz="1500" dirty="0">
                <a:solidFill>
                  <a:schemeClr val="tx1"/>
                </a:solidFill>
              </a:rPr>
              <a:t> фразы. Для стимуляции речевого развития можете показывать малышу кукольный театр: они это очень любят. Можно использовать куклы-варежки, куклы </a:t>
            </a:r>
            <a:r>
              <a:rPr lang="ru-RU" sz="1500" dirty="0" err="1">
                <a:solidFill>
                  <a:schemeClr val="tx1"/>
                </a:solidFill>
              </a:rPr>
              <a:t>би</a:t>
            </a:r>
            <a:r>
              <a:rPr lang="ru-RU" sz="1500" dirty="0">
                <a:solidFill>
                  <a:schemeClr val="tx1"/>
                </a:solidFill>
              </a:rPr>
              <a:t>-ба-</a:t>
            </a:r>
            <a:r>
              <a:rPr lang="ru-RU" sz="1500" dirty="0" err="1">
                <a:solidFill>
                  <a:schemeClr val="tx1"/>
                </a:solidFill>
              </a:rPr>
              <a:t>бо</a:t>
            </a:r>
            <a:r>
              <a:rPr lang="ru-RU" sz="1500" dirty="0">
                <a:solidFill>
                  <a:schemeClr val="tx1"/>
                </a:solidFill>
              </a:rPr>
              <a:t> (на пальчике), а после 5-10-минутного показа сказки поиграть с персонажами: «Покажи, где мышка-норушка? А как пищит наша мышка? Пи-пи-пи — она говорит. Покажи, как». И так — со всеми героями. Много читайте, не только детские книжки, но и стихи великих поэтов: в них очень хороший ритм и мелодика стиха. Всё это опосредованно влияет на развитие активной речи малыша.</a:t>
            </a:r>
          </a:p>
          <a:p>
            <a:endParaRPr lang="ru-RU" sz="1600" dirty="0"/>
          </a:p>
        </p:txBody>
      </p:sp>
      <p:sp>
        <p:nvSpPr>
          <p:cNvPr id="8" name="Стрелка вправо 7"/>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6384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t>Как добиться фразы? Спровоцировать фразовую речь под силу и </a:t>
            </a:r>
            <a:r>
              <a:rPr lang="ru-RU" sz="2000" dirty="0" smtClean="0"/>
              <a:t>маме. </a:t>
            </a:r>
            <a:br>
              <a:rPr lang="ru-RU" sz="2000" dirty="0" smtClean="0"/>
            </a:br>
            <a:r>
              <a:rPr lang="ru-RU" sz="2000" dirty="0" smtClean="0"/>
              <a:t/>
            </a:r>
            <a:br>
              <a:rPr lang="ru-RU" sz="2000" dirty="0" smtClean="0"/>
            </a:br>
            <a:r>
              <a:rPr lang="ru-RU" sz="2000" b="1" dirty="0" smtClean="0"/>
              <a:t>ВОПРОС</a:t>
            </a:r>
            <a:endParaRPr lang="ru-RU" sz="2000" b="1"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179512" y="1556792"/>
            <a:ext cx="8856984" cy="511256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Мой </a:t>
            </a:r>
            <a:r>
              <a:rPr lang="ru-RU" sz="2000" dirty="0" err="1">
                <a:solidFill>
                  <a:schemeClr val="tx1"/>
                </a:solidFill>
              </a:rPr>
              <a:t>сынуля</a:t>
            </a:r>
            <a:r>
              <a:rPr lang="ru-RU" sz="2000" dirty="0">
                <a:solidFill>
                  <a:schemeClr val="tx1"/>
                </a:solidFill>
              </a:rPr>
              <a:t> — «</a:t>
            </a:r>
            <a:r>
              <a:rPr lang="ru-RU" sz="2000" dirty="0" err="1">
                <a:solidFill>
                  <a:schemeClr val="tx1"/>
                </a:solidFill>
              </a:rPr>
              <a:t>кесарёнок</a:t>
            </a:r>
            <a:r>
              <a:rPr lang="ru-RU" sz="2000" dirty="0">
                <a:solidFill>
                  <a:schemeClr val="tx1"/>
                </a:solidFill>
              </a:rPr>
              <a:t>», ему уже 1 год 10 месяцев. Он всё понимает. Если ему скажешь: «Принеси штанишки, которые лежат на кровати в другой комнате» — они приносит штаны. Он умеет говорить: «мама», «папа», Миша — «ми», деда — «</a:t>
            </a:r>
            <a:r>
              <a:rPr lang="ru-RU" sz="2000" dirty="0" err="1">
                <a:solidFill>
                  <a:schemeClr val="tx1"/>
                </a:solidFill>
              </a:rPr>
              <a:t>деа</a:t>
            </a:r>
            <a:r>
              <a:rPr lang="ru-RU" sz="2000" dirty="0">
                <a:solidFill>
                  <a:schemeClr val="tx1"/>
                </a:solidFill>
              </a:rPr>
              <a:t>», баба — «баба», кран — «</a:t>
            </a:r>
            <a:r>
              <a:rPr lang="ru-RU" sz="2000" dirty="0" err="1">
                <a:solidFill>
                  <a:schemeClr val="tx1"/>
                </a:solidFill>
              </a:rPr>
              <a:t>кан</a:t>
            </a:r>
            <a:r>
              <a:rPr lang="ru-RU" sz="2000" dirty="0">
                <a:solidFill>
                  <a:schemeClr val="tx1"/>
                </a:solidFill>
              </a:rPr>
              <a:t>», Яна — «</a:t>
            </a:r>
            <a:r>
              <a:rPr lang="ru-RU" sz="2000" dirty="0" err="1">
                <a:solidFill>
                  <a:schemeClr val="tx1"/>
                </a:solidFill>
              </a:rPr>
              <a:t>ня</a:t>
            </a:r>
            <a:r>
              <a:rPr lang="ru-RU" sz="2000" dirty="0">
                <a:solidFill>
                  <a:schemeClr val="tx1"/>
                </a:solidFill>
              </a:rPr>
              <a:t>», пить — «пи», плачет — «</a:t>
            </a:r>
            <a:r>
              <a:rPr lang="ru-RU" sz="2000" dirty="0" err="1">
                <a:solidFill>
                  <a:schemeClr val="tx1"/>
                </a:solidFill>
              </a:rPr>
              <a:t>пачь</a:t>
            </a:r>
            <a:r>
              <a:rPr lang="ru-RU" sz="2000" dirty="0">
                <a:solidFill>
                  <a:schemeClr val="tx1"/>
                </a:solidFill>
              </a:rPr>
              <a:t>», Ксюша — «</a:t>
            </a:r>
            <a:r>
              <a:rPr lang="ru-RU" sz="2000" dirty="0" err="1">
                <a:solidFill>
                  <a:schemeClr val="tx1"/>
                </a:solidFill>
              </a:rPr>
              <a:t>сю</a:t>
            </a:r>
            <a:r>
              <a:rPr lang="ru-RU" sz="2000" dirty="0">
                <a:solidFill>
                  <a:schemeClr val="tx1"/>
                </a:solidFill>
              </a:rPr>
              <a:t>», собака — «ка» или «ап-ап». А вот фразами мы не говорим. Если просит пить, то говорит только «пи» или «</a:t>
            </a:r>
            <a:r>
              <a:rPr lang="ru-RU" sz="2000" dirty="0" err="1">
                <a:solidFill>
                  <a:schemeClr val="tx1"/>
                </a:solidFill>
              </a:rPr>
              <a:t>пиа</a:t>
            </a:r>
            <a:r>
              <a:rPr lang="ru-RU" sz="2000" dirty="0">
                <a:solidFill>
                  <a:schemeClr val="tx1"/>
                </a:solidFill>
              </a:rPr>
              <a:t>». Невропатолог говорит, что у нас </a:t>
            </a:r>
            <a:r>
              <a:rPr lang="ru-RU" sz="2000" dirty="0" smtClean="0">
                <a:solidFill>
                  <a:schemeClr val="tx1"/>
                </a:solidFill>
              </a:rPr>
              <a:t>задержка речи. Как </a:t>
            </a:r>
            <a:r>
              <a:rPr lang="ru-RU" sz="2000" dirty="0">
                <a:solidFill>
                  <a:schemeClr val="tx1"/>
                </a:solidFill>
              </a:rPr>
              <a:t>нам быть? </a:t>
            </a: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9917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260648"/>
            <a:ext cx="6965245" cy="1440160"/>
          </a:xfrm>
        </p:spPr>
        <p:txBody>
          <a:bodyPr>
            <a:normAutofit/>
          </a:bodyPr>
          <a:lstStyle/>
          <a:p>
            <a:r>
              <a:rPr lang="ru-RU" sz="2000" dirty="0"/>
              <a:t>Как добиться фразы? Спровоцировать фразовую речь под силу и </a:t>
            </a:r>
            <a:r>
              <a:rPr lang="ru-RU" sz="2000" dirty="0" smtClean="0"/>
              <a:t>маме. </a:t>
            </a:r>
            <a:r>
              <a:rPr lang="ru-RU" sz="2000" dirty="0"/>
              <a:t/>
            </a:r>
            <a:br>
              <a:rPr lang="ru-RU" sz="2000" dirty="0"/>
            </a:br>
            <a:r>
              <a:rPr lang="ru-RU" sz="2000" b="1" dirty="0" smtClean="0"/>
              <a:t>ОТВЕТ</a:t>
            </a:r>
            <a:endParaRPr lang="ru-RU" sz="2000" b="1" dirty="0"/>
          </a:p>
        </p:txBody>
      </p:sp>
      <p:sp>
        <p:nvSpPr>
          <p:cNvPr id="3" name="Объект 2"/>
          <p:cNvSpPr>
            <a:spLocks noGrp="1"/>
          </p:cNvSpPr>
          <p:nvPr>
            <p:ph idx="1"/>
          </p:nvPr>
        </p:nvSpPr>
        <p:spPr/>
        <p:txBody>
          <a:bodyPr/>
          <a:lstStyle/>
          <a:p>
            <a:endParaRPr lang="ru-RU" dirty="0"/>
          </a:p>
        </p:txBody>
      </p:sp>
      <p:sp>
        <p:nvSpPr>
          <p:cNvPr id="4" name="Вертикальный свиток 3"/>
          <p:cNvSpPr/>
          <p:nvPr/>
        </p:nvSpPr>
        <p:spPr>
          <a:xfrm>
            <a:off x="107504" y="1412776"/>
            <a:ext cx="8784976" cy="518457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Все «</a:t>
            </a:r>
            <a:r>
              <a:rPr lang="ru-RU" dirty="0" err="1" smtClean="0">
                <a:solidFill>
                  <a:schemeClr val="tx1"/>
                </a:solidFill>
              </a:rPr>
              <a:t>кесарята</a:t>
            </a:r>
            <a:r>
              <a:rPr lang="ru-RU" dirty="0" smtClean="0">
                <a:solidFill>
                  <a:schemeClr val="tx1"/>
                </a:solidFill>
              </a:rPr>
              <a:t>», к сожалению, всегда рождаются с лёгкой гипоксией. Эти детки находятся в группе риска, то есть у них велик риск возникновения задержек развития, в том числе и речи. Однако всё зависит от конкретного организма, его компенсаторных возможностей. Что касается фразы, попробуйте простимулировать её возникновение проблемными ситуациями. Например, посадив ребёнка кушать, «забудьте» положить ему ложку (или то, что нельзя просто подойти и взять). Что он будет делать? Скорее всего, попросит: «дай». Сделайте вид, что вы не понимаете, что ему нужно: «Что дать?» Тогда он вынужден будет сказать фразу из 2 слов: «Дай ложку». Это уже хорошо. Похвалите его за это. Также можете попробовать и с другими предметами. Когда ему что-то нужно, не спешите на помощь, наводящими вопросами вынудите его построить 2-словную (только из 2 слов!) фразу. Помните, с малышами все занятия должны проходить только через игру.</a:t>
            </a:r>
            <a:endParaRPr lang="ru-RU" dirty="0">
              <a:solidFill>
                <a:schemeClr val="tx1"/>
              </a:solidFill>
            </a:endParaRPr>
          </a:p>
        </p:txBody>
      </p:sp>
      <p:sp>
        <p:nvSpPr>
          <p:cNvPr id="5" name="Стрелка вправо 4"/>
          <p:cNvSpPr/>
          <p:nvPr/>
        </p:nvSpPr>
        <p:spPr>
          <a:xfrm>
            <a:off x="810039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40008525"/>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1914</TotalTime>
  <Words>2154</Words>
  <Application>Microsoft Office PowerPoint</Application>
  <PresentationFormat>Экран (4:3)</PresentationFormat>
  <Paragraphs>63</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Кнопка</vt:lpstr>
      <vt:lpstr> </vt:lpstr>
      <vt:lpstr>Презентация PowerPoint</vt:lpstr>
      <vt:lpstr>Маленькие повторюшки. ВОПРОС  Известно, что маленькие детки учатся, преимущественно, подражая взрослому. Относится ли это и к речевому развитию?  ОТВЕТ</vt:lpstr>
      <vt:lpstr>Говорит, но не показывает пальчиком.  Не всегда кроха сам сообразит, как использовать жесты. Научите его.  ВОПРОС</vt:lpstr>
      <vt:lpstr>Говорит, но не показывает пальчиком.  Не всегда кроха сам сообразит, как использовать жесты. Научите его. ОТВЕТ</vt:lpstr>
      <vt:lpstr>Много или мало? Нередко тяжёлая болезнь малыша затормаживает его речевое развитие  ВОПРОС</vt:lpstr>
      <vt:lpstr>Много или мало? Нередко тяжёлая болезнь малыша затормаживает его речевое развитие  ОТВЕТ</vt:lpstr>
      <vt:lpstr>Как добиться фразы? Спровоцировать фразовую речь под силу и маме.   ВОПРОС</vt:lpstr>
      <vt:lpstr>Как добиться фразы? Спровоцировать фразовую речь под силу и маме.  ОТВЕТ</vt:lpstr>
      <vt:lpstr>«Каша во рту»   Малышка не успевает за своими мыслями. ВОПРОС </vt:lpstr>
      <vt:lpstr>  «Каша во рту»   Малышка не успевает за своими мыслями ОТВЕТ</vt:lpstr>
      <vt:lpstr>Задержка речи? Всё исправимо! Когда стоит бить тревогу.  ВОПРОС</vt:lpstr>
      <vt:lpstr>Задержка речи? Всё исправимо! Когда стоит бить тревогу  ОТВЕТ</vt:lpstr>
      <vt:lpstr>Язычок проскакивает между зубками.  Межзубное произнесение звуков — неправильное и требует длительной коррекции  ВОПРОС</vt:lpstr>
      <vt:lpstr>Язычок проскакивает между зубками.  Межзубное произнесение звуков — неправильное и требует длительной коррекции  ОТВЕТ</vt:lpstr>
      <vt:lpstr>Справимся с непослушными звуками.  Развитая речь — ещё не гарантия чистого звукопроизношения.  ВОПРС</vt:lpstr>
      <vt:lpstr>Справимся с непослушными звуками.  Развитая речь — ещё не гарантия чистого звукопроизношения.  ОТВЕТ</vt:lpstr>
      <vt:lpstr>«Джентльменский набор» малыша.  Все детки проходят этап «фефектов фикции». Но если этот период затянулся, не откладывайте визит к логопеду. ВОПРОС</vt:lpstr>
      <vt:lpstr> «Джентльменский набор» малыша.  Все детки проходят этап «фефектов фикции». Но если этот период затянулся, не откладывайте визит к логопеду. ОТВЕТ</vt:lpstr>
      <vt:lpstr>Маленький упрямец.  Иногда маме трудно разобраться: звуки речи у малыша упрямые или упрямый сам малыш?  ВОПРОС</vt:lpstr>
      <vt:lpstr>Маленький упрямец Иногда маме трудно разобраться: звуки речи у малыша упрямые или упрямый сам малыш?   ОТВЕТ</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31</cp:revision>
  <dcterms:created xsi:type="dcterms:W3CDTF">2020-05-25T07:50:43Z</dcterms:created>
  <dcterms:modified xsi:type="dcterms:W3CDTF">2020-05-27T04:56:29Z</dcterms:modified>
</cp:coreProperties>
</file>